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8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9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0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1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3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6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7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8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9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0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3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4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5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6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1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7" r:id="rId4"/>
    <p:sldId id="259" r:id="rId5"/>
    <p:sldId id="503" r:id="rId6"/>
    <p:sldId id="504" r:id="rId7"/>
    <p:sldId id="505" r:id="rId8"/>
    <p:sldId id="506" r:id="rId9"/>
    <p:sldId id="507" r:id="rId10"/>
    <p:sldId id="508" r:id="rId11"/>
    <p:sldId id="509" r:id="rId12"/>
    <p:sldId id="510" r:id="rId13"/>
    <p:sldId id="511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525" r:id="rId28"/>
    <p:sldId id="526" r:id="rId29"/>
    <p:sldId id="527" r:id="rId30"/>
    <p:sldId id="528" r:id="rId31"/>
    <p:sldId id="278" r:id="rId32"/>
  </p:sldIdLst>
  <p:sldSz cx="9144000" cy="5719763"/>
  <p:notesSz cx="6858000" cy="9144000"/>
  <p:embeddedFontLst>
    <p:embeddedFont>
      <p:font typeface="汉仪力量黑简" panose="02010600030101010101" charset="-122"/>
      <p:regular r:id="rId35"/>
    </p:embeddedFont>
    <p:embeddedFont>
      <p:font typeface="汉仪雅酷黑 65W" panose="020B0604020202020204" charset="-122"/>
      <p:regular r:id="rId36"/>
    </p:embeddedFont>
    <p:embeddedFont>
      <p:font typeface="汉仪雅酷黑简" panose="02010600030101010101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77B5"/>
    <a:srgbClr val="EFF6FC"/>
    <a:srgbClr val="E94520"/>
    <a:srgbClr val="34A471"/>
    <a:srgbClr val="2094CE"/>
    <a:srgbClr val="FF9800"/>
    <a:srgbClr val="2169D3"/>
    <a:srgbClr val="4284AF"/>
    <a:srgbClr val="8EC3E1"/>
    <a:srgbClr val="E4E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9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2451" y="1143000"/>
            <a:ext cx="4933099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09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38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159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608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453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652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695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515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555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584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134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250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405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81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353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550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679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435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6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383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06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515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39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848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15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2025" y="1143000"/>
            <a:ext cx="4933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00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936186"/>
            <a:ext cx="6858000" cy="1991547"/>
          </a:xfrm>
        </p:spPr>
        <p:txBody>
          <a:bodyPr anchor="b"/>
          <a:lstStyle>
            <a:lvl1pPr algn="ctr">
              <a:defRPr sz="500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004535"/>
            <a:ext cx="6858000" cy="1381105"/>
          </a:xfrm>
        </p:spPr>
        <p:txBody>
          <a:bodyPr/>
          <a:lstStyle>
            <a:lvl1pPr marL="0" indent="0" algn="ctr">
              <a:buNone/>
              <a:defRPr sz="2000"/>
            </a:lvl1pPr>
            <a:lvl2pPr marL="381635" indent="0" algn="ctr">
              <a:buNone/>
              <a:defRPr sz="1670"/>
            </a:lvl2pPr>
            <a:lvl3pPr marL="762635" indent="0" algn="ctr">
              <a:buNone/>
              <a:defRPr sz="1500"/>
            </a:lvl3pPr>
            <a:lvl4pPr marL="1144270" indent="0" algn="ctr">
              <a:buNone/>
              <a:defRPr sz="1335"/>
            </a:lvl4pPr>
            <a:lvl5pPr marL="1525270" indent="0" algn="ctr">
              <a:buNone/>
              <a:defRPr sz="1335"/>
            </a:lvl5pPr>
            <a:lvl6pPr marL="1906905" indent="0" algn="ctr">
              <a:buNone/>
              <a:defRPr sz="1335"/>
            </a:lvl6pPr>
            <a:lvl7pPr marL="2287905" indent="0" algn="ctr">
              <a:buNone/>
              <a:defRPr sz="1335"/>
            </a:lvl7pPr>
            <a:lvl8pPr marL="2669540" indent="0" algn="ctr">
              <a:buNone/>
              <a:defRPr sz="1335"/>
            </a:lvl8pPr>
            <a:lvl9pPr marL="3051175" indent="0" algn="ctr">
              <a:buNone/>
              <a:defRPr sz="1335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04558"/>
            <a:ext cx="1971675" cy="48477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04558"/>
            <a:ext cx="5800725" cy="48477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426128"/>
            <a:ext cx="7886700" cy="2379527"/>
          </a:xfrm>
        </p:spPr>
        <p:txBody>
          <a:bodyPr anchor="b"/>
          <a:lstStyle>
            <a:lvl1pPr>
              <a:defRPr sz="5005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828166"/>
            <a:ext cx="7886700" cy="125133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1635" indent="0">
              <a:buNone/>
              <a:defRPr sz="1670">
                <a:solidFill>
                  <a:schemeClr val="tx1">
                    <a:tint val="75000"/>
                  </a:schemeClr>
                </a:solidFill>
              </a:defRPr>
            </a:lvl2pPr>
            <a:lvl3pPr marL="7626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4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4pPr>
            <a:lvl5pPr marL="152527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5pPr>
            <a:lvl6pPr marL="190690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6pPr>
            <a:lvl7pPr marL="228790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7pPr>
            <a:lvl8pPr marL="266954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8pPr>
            <a:lvl9pPr marL="3051175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22792"/>
            <a:ext cx="3886200" cy="36295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522792"/>
            <a:ext cx="3886200" cy="36295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04558"/>
            <a:ext cx="7886700" cy="110568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402293"/>
            <a:ext cx="3868340" cy="68724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635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4270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905" indent="0">
              <a:buNone/>
              <a:defRPr sz="1335" b="1"/>
            </a:lvl6pPr>
            <a:lvl7pPr marL="2287905" indent="0">
              <a:buNone/>
              <a:defRPr sz="1335" b="1"/>
            </a:lvl7pPr>
            <a:lvl8pPr marL="2669540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089535"/>
            <a:ext cx="3868340" cy="30733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402293"/>
            <a:ext cx="3887391" cy="68724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635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4270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905" indent="0">
              <a:buNone/>
              <a:defRPr sz="1335" b="1"/>
            </a:lvl6pPr>
            <a:lvl7pPr marL="2287905" indent="0">
              <a:buNone/>
              <a:defRPr sz="1335" b="1"/>
            </a:lvl7pPr>
            <a:lvl8pPr marL="2669540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089535"/>
            <a:ext cx="3887391" cy="30733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360"/>
            <a:ext cx="2949178" cy="1334760"/>
          </a:xfrm>
        </p:spPr>
        <p:txBody>
          <a:bodyPr anchor="b"/>
          <a:lstStyle>
            <a:lvl1pPr>
              <a:defRPr sz="267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823632"/>
            <a:ext cx="4629150" cy="4065192"/>
          </a:xfrm>
        </p:spPr>
        <p:txBody>
          <a:bodyPr/>
          <a:lstStyle>
            <a:lvl1pPr>
              <a:defRPr sz="2670"/>
            </a:lvl1pPr>
            <a:lvl2pPr>
              <a:defRPr sz="2335"/>
            </a:lvl2pPr>
            <a:lvl3pPr>
              <a:defRPr sz="2000"/>
            </a:lvl3pPr>
            <a:lvl4pPr>
              <a:defRPr sz="1670"/>
            </a:lvl4pPr>
            <a:lvl5pPr>
              <a:defRPr sz="1670"/>
            </a:lvl5pPr>
            <a:lvl6pPr>
              <a:defRPr sz="1670"/>
            </a:lvl6pPr>
            <a:lvl7pPr>
              <a:defRPr sz="1670"/>
            </a:lvl7pPr>
            <a:lvl8pPr>
              <a:defRPr sz="1670"/>
            </a:lvl8pPr>
            <a:lvl9pPr>
              <a:defRPr sz="167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120"/>
            <a:ext cx="2949178" cy="3179325"/>
          </a:xfrm>
        </p:spPr>
        <p:txBody>
          <a:bodyPr/>
          <a:lstStyle>
            <a:lvl1pPr marL="0" indent="0">
              <a:buNone/>
              <a:defRPr sz="1335"/>
            </a:lvl1pPr>
            <a:lvl2pPr marL="381635" indent="0">
              <a:buNone/>
              <a:defRPr sz="1170"/>
            </a:lvl2pPr>
            <a:lvl3pPr marL="762635" indent="0">
              <a:buNone/>
              <a:defRPr sz="1000"/>
            </a:lvl3pPr>
            <a:lvl4pPr marL="1144270" indent="0">
              <a:buNone/>
              <a:defRPr sz="835"/>
            </a:lvl4pPr>
            <a:lvl5pPr marL="1525270" indent="0">
              <a:buNone/>
              <a:defRPr sz="835"/>
            </a:lvl5pPr>
            <a:lvl6pPr marL="1906905" indent="0">
              <a:buNone/>
              <a:defRPr sz="835"/>
            </a:lvl6pPr>
            <a:lvl7pPr marL="2287905" indent="0">
              <a:buNone/>
              <a:defRPr sz="835"/>
            </a:lvl7pPr>
            <a:lvl8pPr marL="2669540" indent="0">
              <a:buNone/>
              <a:defRPr sz="835"/>
            </a:lvl8pPr>
            <a:lvl9pPr marL="3051175" indent="0">
              <a:buNone/>
              <a:defRPr sz="8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81360"/>
            <a:ext cx="2949178" cy="1334760"/>
          </a:xfrm>
        </p:spPr>
        <p:txBody>
          <a:bodyPr anchor="b"/>
          <a:lstStyle>
            <a:lvl1pPr>
              <a:defRPr sz="267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823632"/>
            <a:ext cx="4629150" cy="4065192"/>
          </a:xfrm>
        </p:spPr>
        <p:txBody>
          <a:bodyPr/>
          <a:lstStyle>
            <a:lvl1pPr marL="0" indent="0">
              <a:buNone/>
              <a:defRPr sz="2670"/>
            </a:lvl1pPr>
            <a:lvl2pPr marL="381635" indent="0">
              <a:buNone/>
              <a:defRPr sz="2335"/>
            </a:lvl2pPr>
            <a:lvl3pPr marL="762635" indent="0">
              <a:buNone/>
              <a:defRPr sz="2000"/>
            </a:lvl3pPr>
            <a:lvl4pPr marL="1144270" indent="0">
              <a:buNone/>
              <a:defRPr sz="1670"/>
            </a:lvl4pPr>
            <a:lvl5pPr marL="1525270" indent="0">
              <a:buNone/>
              <a:defRPr sz="1670"/>
            </a:lvl5pPr>
            <a:lvl6pPr marL="1906905" indent="0">
              <a:buNone/>
              <a:defRPr sz="1670"/>
            </a:lvl6pPr>
            <a:lvl7pPr marL="2287905" indent="0">
              <a:buNone/>
              <a:defRPr sz="1670"/>
            </a:lvl7pPr>
            <a:lvl8pPr marL="2669540" indent="0">
              <a:buNone/>
              <a:defRPr sz="1670"/>
            </a:lvl8pPr>
            <a:lvl9pPr marL="3051175" indent="0">
              <a:buNone/>
              <a:defRPr sz="167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716120"/>
            <a:ext cx="2949178" cy="3179325"/>
          </a:xfrm>
        </p:spPr>
        <p:txBody>
          <a:bodyPr/>
          <a:lstStyle>
            <a:lvl1pPr marL="0" indent="0">
              <a:buNone/>
              <a:defRPr sz="1335"/>
            </a:lvl1pPr>
            <a:lvl2pPr marL="381635" indent="0">
              <a:buNone/>
              <a:defRPr sz="1170"/>
            </a:lvl2pPr>
            <a:lvl3pPr marL="762635" indent="0">
              <a:buNone/>
              <a:defRPr sz="1000"/>
            </a:lvl3pPr>
            <a:lvl4pPr marL="1144270" indent="0">
              <a:buNone/>
              <a:defRPr sz="835"/>
            </a:lvl4pPr>
            <a:lvl5pPr marL="1525270" indent="0">
              <a:buNone/>
              <a:defRPr sz="835"/>
            </a:lvl5pPr>
            <a:lvl6pPr marL="1906905" indent="0">
              <a:buNone/>
              <a:defRPr sz="835"/>
            </a:lvl6pPr>
            <a:lvl7pPr marL="2287905" indent="0">
              <a:buNone/>
              <a:defRPr sz="835"/>
            </a:lvl7pPr>
            <a:lvl8pPr marL="2669540" indent="0">
              <a:buNone/>
              <a:defRPr sz="835"/>
            </a:lvl8pPr>
            <a:lvl9pPr marL="3051175" indent="0">
              <a:buNone/>
              <a:defRPr sz="83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04558"/>
            <a:ext cx="7886700" cy="1105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522792"/>
            <a:ext cx="7886700" cy="3629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5301963"/>
            <a:ext cx="2057400" cy="3045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5301963"/>
            <a:ext cx="3086100" cy="3045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5301963"/>
            <a:ext cx="2057400" cy="3045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62635" rtl="0" eaLnBrk="1" latinLnBrk="0" hangingPunct="1">
        <a:lnSpc>
          <a:spcPct val="90000"/>
        </a:lnSpc>
        <a:spcBef>
          <a:spcPct val="0"/>
        </a:spcBef>
        <a:buNone/>
        <a:defRPr sz="36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762635" rtl="0" eaLnBrk="1" latinLnBrk="0" hangingPunct="1">
        <a:lnSpc>
          <a:spcPct val="90000"/>
        </a:lnSpc>
        <a:spcBef>
          <a:spcPct val="16700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72135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3135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670" kern="1200">
          <a:solidFill>
            <a:schemeClr val="tx1"/>
          </a:solidFill>
          <a:latin typeface="+mn-lt"/>
          <a:ea typeface="+mn-ea"/>
          <a:cs typeface="+mn-cs"/>
        </a:defRPr>
      </a:lvl3pPr>
      <a:lvl4pPr marL="1334770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6405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7405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9040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60040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675" indent="-190500" algn="l" defTabSz="762635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7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9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0.xml"/><Relationship Id="rId7" Type="http://schemas.openxmlformats.org/officeDocument/2006/relationships/image" Target="../media/image4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3.xml"/><Relationship Id="rId7" Type="http://schemas.openxmlformats.org/officeDocument/2006/relationships/image" Target="../media/image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6.xml"/><Relationship Id="rId7" Type="http://schemas.openxmlformats.org/officeDocument/2006/relationships/image" Target="../media/image4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9.xml"/><Relationship Id="rId7" Type="http://schemas.openxmlformats.org/officeDocument/2006/relationships/image" Target="../media/image4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2.xml"/><Relationship Id="rId7" Type="http://schemas.openxmlformats.org/officeDocument/2006/relationships/image" Target="../media/image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5.xml"/><Relationship Id="rId7" Type="http://schemas.openxmlformats.org/officeDocument/2006/relationships/image" Target="../media/image4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58.xml"/><Relationship Id="rId7" Type="http://schemas.openxmlformats.org/officeDocument/2006/relationships/image" Target="../media/image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1.xml"/><Relationship Id="rId7" Type="http://schemas.openxmlformats.org/officeDocument/2006/relationships/image" Target="../media/image4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4.xml"/><Relationship Id="rId7" Type="http://schemas.openxmlformats.org/officeDocument/2006/relationships/image" Target="../media/image4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7.xml"/><Relationship Id="rId7" Type="http://schemas.openxmlformats.org/officeDocument/2006/relationships/image" Target="../media/image4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6" Type="http://schemas.openxmlformats.org/officeDocument/2006/relationships/image" Target="../media/image5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image" Target="../media/image6.png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0.xml"/><Relationship Id="rId7" Type="http://schemas.openxmlformats.org/officeDocument/2006/relationships/image" Target="../media/image4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3.xml"/><Relationship Id="rId7" Type="http://schemas.openxmlformats.org/officeDocument/2006/relationships/image" Target="../media/image4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6.xml"/><Relationship Id="rId7" Type="http://schemas.openxmlformats.org/officeDocument/2006/relationships/image" Target="../media/image4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9.xml"/><Relationship Id="rId7" Type="http://schemas.openxmlformats.org/officeDocument/2006/relationships/image" Target="../media/image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2.xml"/><Relationship Id="rId7" Type="http://schemas.openxmlformats.org/officeDocument/2006/relationships/image" Target="../media/image4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5.xml"/><Relationship Id="rId7" Type="http://schemas.openxmlformats.org/officeDocument/2006/relationships/image" Target="../media/image4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8.xml"/><Relationship Id="rId7" Type="http://schemas.openxmlformats.org/officeDocument/2006/relationships/image" Target="../media/image4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1.xml"/><Relationship Id="rId7" Type="http://schemas.openxmlformats.org/officeDocument/2006/relationships/image" Target="../media/image4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4.xml"/><Relationship Id="rId7" Type="http://schemas.openxmlformats.org/officeDocument/2006/relationships/image" Target="../media/image4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7.xml"/><Relationship Id="rId7" Type="http://schemas.openxmlformats.org/officeDocument/2006/relationships/image" Target="../media/image4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9.xml"/><Relationship Id="rId7" Type="http://schemas.openxmlformats.org/officeDocument/2006/relationships/image" Target="../media/image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00.xml"/><Relationship Id="rId7" Type="http://schemas.openxmlformats.org/officeDocument/2006/relationships/image" Target="../media/image4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image" Target="../media/image5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19" Type="http://schemas.openxmlformats.org/officeDocument/2006/relationships/image" Target="../media/image6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5.xml"/><Relationship Id="rId7" Type="http://schemas.openxmlformats.org/officeDocument/2006/relationships/image" Target="../media/image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8.xml"/><Relationship Id="rId7" Type="http://schemas.openxmlformats.org/officeDocument/2006/relationships/image" Target="../media/image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1.xml"/><Relationship Id="rId7" Type="http://schemas.openxmlformats.org/officeDocument/2006/relationships/image" Target="../media/image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4.xml"/><Relationship Id="rId7" Type="http://schemas.openxmlformats.org/officeDocument/2006/relationships/image" Target="../media/image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7.xml"/><Relationship Id="rId7" Type="http://schemas.openxmlformats.org/officeDocument/2006/relationships/image" Target="../media/image4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470" y="1489710"/>
            <a:ext cx="1918970" cy="2128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41270" y="2180590"/>
            <a:ext cx="6424136" cy="1004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ts val="7500"/>
              </a:lnSpc>
            </a:pPr>
            <a:r>
              <a:rPr lang="zh-CN" altLang="en-US" sz="5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第八章</a:t>
            </a:r>
            <a:r>
              <a:rPr lang="en-US" altLang="zh-CN" sz="5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 JSP</a:t>
            </a:r>
            <a:r>
              <a:rPr lang="zh-CN" altLang="en-US" sz="5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rPr>
              <a:t>内置对象</a:t>
            </a:r>
            <a:endParaRPr lang="en-US" altLang="zh-CN" sz="5400" dirty="0">
              <a:solidFill>
                <a:srgbClr val="3077B5"/>
              </a:solidFill>
              <a:latin typeface="汉仪雅酷黑简" panose="00020600040101010101" charset="-122"/>
              <a:ea typeface="汉仪雅酷黑简" panose="00020600040101010101" charset="-122"/>
              <a:cs typeface="汉仪雅酷黑简" panose="00020600040101010101" charset="-122"/>
            </a:endParaRPr>
          </a:p>
        </p:txBody>
      </p:sp>
      <p:pic>
        <p:nvPicPr>
          <p:cNvPr id="9" name="图片 8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95" y="1898015"/>
            <a:ext cx="1799590" cy="30238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269490" y="2324735"/>
            <a:ext cx="181610" cy="1870710"/>
          </a:xfrm>
          <a:prstGeom prst="rect">
            <a:avLst/>
          </a:prstGeom>
          <a:solidFill>
            <a:srgbClr val="3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906145"/>
          </a:xfrm>
          <a:prstGeom prst="rect">
            <a:avLst/>
          </a:prstGeom>
        </p:spPr>
      </p:pic>
      <p:pic>
        <p:nvPicPr>
          <p:cNvPr id="11" name="图片 10" descr="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91815" y="5040630"/>
            <a:ext cx="6116955" cy="679450"/>
          </a:xfrm>
          <a:prstGeom prst="rect">
            <a:avLst/>
          </a:prstGeom>
        </p:spPr>
      </p:pic>
      <p:pic>
        <p:nvPicPr>
          <p:cNvPr id="2" name="图片 1" descr="未标题-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2 R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equest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164590"/>
            <a:ext cx="82724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上例中数据提交之后，所输入的两个数据信息以参数键值为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name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age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的键值对形式自动存放到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对象中。</a:t>
            </a:r>
          </a:p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需要注意的是，如果在提交页面中若输入汉字名字，在接受页面则会出现乱码。其解决方法是设置接收表单数据的编码格式为“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GB2312”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，从而防止数据读入中文乱码，即在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receive.jsp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页面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getParameter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方法前添加一行代码：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&lt;%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request.setCharacterEncoding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("GB2312");%&gt;</a:t>
            </a:r>
          </a:p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代码的运行结果如图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8.1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所示。</a:t>
            </a:r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4" name="图片 24">
            <a:extLst>
              <a:ext uri="{FF2B5EF4-FFF2-40B4-BE49-F238E27FC236}">
                <a16:creationId xmlns:a16="http://schemas.microsoft.com/office/drawing/2014/main" id="{23C60B0F-B0FD-809F-8514-FAE2FCCB8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80" y="3467377"/>
            <a:ext cx="1892700" cy="92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图片 25">
            <a:extLst>
              <a:ext uri="{FF2B5EF4-FFF2-40B4-BE49-F238E27FC236}">
                <a16:creationId xmlns:a16="http://schemas.microsoft.com/office/drawing/2014/main" id="{42342E71-3038-CB26-B488-B1A2AD8BA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17" y="3442930"/>
            <a:ext cx="15049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269927-BAAC-0AB8-AE36-C6D0B12E644D}"/>
              </a:ext>
            </a:extLst>
          </p:cNvPr>
          <p:cNvSpPr txBox="1"/>
          <p:nvPr/>
        </p:nvSpPr>
        <p:spPr>
          <a:xfrm>
            <a:off x="1033500" y="4395171"/>
            <a:ext cx="196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requestJSP.jsp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页面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2A755E-D354-B830-D198-E3CE564BE964}"/>
              </a:ext>
            </a:extLst>
          </p:cNvPr>
          <p:cNvSpPr txBox="1"/>
          <p:nvPr/>
        </p:nvSpPr>
        <p:spPr>
          <a:xfrm>
            <a:off x="4804206" y="4356695"/>
            <a:ext cx="268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receive.jsp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显示信息页面 </a:t>
            </a:r>
            <a:endParaRPr kumimoji="0" lang="zh-CN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78575D-3026-9FEC-E646-33BD2D404BC5}"/>
              </a:ext>
            </a:extLst>
          </p:cNvPr>
          <p:cNvSpPr txBox="1"/>
          <p:nvPr/>
        </p:nvSpPr>
        <p:spPr>
          <a:xfrm>
            <a:off x="2451046" y="5099823"/>
            <a:ext cx="424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8.1 </a:t>
            </a:r>
            <a:r>
              <a:rPr lang="zh-CN" altLang="en-US" dirty="0"/>
              <a:t>运行结果</a:t>
            </a:r>
          </a:p>
        </p:txBody>
      </p:sp>
    </p:spTree>
    <p:extLst>
      <p:ext uri="{BB962C8B-B14F-4D97-AF65-F5344CB8AC3E}">
        <p14:creationId xmlns:p14="http://schemas.microsoft.com/office/powerpoint/2010/main" val="461109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3 R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esponse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164590"/>
            <a:ext cx="82724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1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Response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对象是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HttpServletResponse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类的实例。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Response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对象用于响应客户请求并由服务器向客户端发送数据。当服务器向客户端传送数据时，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容器会自动创建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Response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对象并将信息封装。当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容器处理完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请求后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Response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对象会被销毁。</a:t>
            </a:r>
          </a:p>
          <a:p>
            <a:pPr indent="31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Response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对象中常用的方法有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sendRedirect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setHeader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setStatus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setContentType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。分别是页面重定向方法、页面刷新或定时跳转方法、设置状态行方法和设置文本类型方法。</a:t>
            </a:r>
          </a:p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例如，将客户请求重新定位到微软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Bing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搜索网站（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https://cn.bing.com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）的代码如下：</a:t>
            </a:r>
          </a:p>
          <a:p>
            <a:pPr indent="313200" algn="ctr"/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response.sendRedirect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(“https://cn.bing.com”)</a:t>
            </a:r>
          </a:p>
          <a:p>
            <a:pPr indent="313200" algn="just"/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31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forward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动作标记和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Rreponse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对象的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sendRedirect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方法都可以使页面重定向，但两者的重定向有一定区别。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&lt;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jsp:forward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&gt;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动作只能在本网页内重定向，而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Response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对象的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sendRedirect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方法可以重定向到任何页面。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055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3 R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esponse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164590"/>
            <a:ext cx="82724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下例展示了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response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对象使用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setHeader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方法来定时实现每隔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5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秒钟自动刷新页面的效果。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indent="267970" algn="just"/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797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8.2]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response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对象（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testResponse.jsp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fr-FR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&lt;html&gt;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fr-FR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&lt;head&gt;&lt;title&gt;JSP date example&lt;/title&gt;&lt;/head&gt;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fr-FR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&lt;body&gt;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fr-FR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&lt;%@ page contentType="text/html; charset=utf-8"%&gt;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fr-FR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&lt;%@page import="java.util.Date"%&gt;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当前的日期为：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fr-FR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&lt;%response.setHeader("Refresh","5");%&gt;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fr-FR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current date is &lt;%=new Date(System.currentTimeMillis())%&gt;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fr-FR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&lt;/body&gt;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fr-FR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&lt;/html&gt; 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13200" algn="just"/>
            <a:endParaRPr lang="zh-CN" altLang="en-US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38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3 R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esponse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164590"/>
            <a:ext cx="8272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上例的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运行结果如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下图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所示。在页面中显示的时间每隔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秒钟就会被重新刷新。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13200" algn="just"/>
            <a:endParaRPr lang="zh-CN" altLang="en-US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3B804-9A11-F3BA-1828-42439F0F25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6370" y="2771496"/>
            <a:ext cx="7311257" cy="5738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BD3403F-73C6-A186-E844-268FB3D41F61}"/>
              </a:ext>
            </a:extLst>
          </p:cNvPr>
          <p:cNvSpPr txBox="1"/>
          <p:nvPr/>
        </p:nvSpPr>
        <p:spPr>
          <a:xfrm>
            <a:off x="1962744" y="3683060"/>
            <a:ext cx="5218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33375" algn="ctr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fr-FR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8.2 testResponse.jsp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运行结果图</a:t>
            </a:r>
            <a:endParaRPr lang="zh-CN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7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S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ession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814671"/>
            <a:ext cx="82724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使用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对象可以保存客户在访问网站期间，在多个页面之间跳转浏览的信息。从访问者打开浏览器并连接到服务器开始，直到浏览者关闭且浏览器与服务器断开，称为一个会话（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）。从客户端浏览器与站点建立连接起，用户会话被创建，直到关闭浏览器时会话会被结束。会话对象中保存了浏览器和服务器之间多次请求和响应的过程。</a:t>
            </a:r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31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对象是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HttpSession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类的实例。当用户与服务器连接时，服务器会为每个用户创建一个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对象，并装载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对象中的内容。创建的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对象相互独立，服务器可以借助每个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对象独特的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ID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此来辨别用户信息，从而针对性地提供服务。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对象常用于跟踪用户的会话信息，封装在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对象中的属性值可在多个页面之间共享。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对象主要作用是存储、获取用户会话信息。</a:t>
            </a:r>
          </a:p>
          <a:p>
            <a:pPr indent="313200" algn="just"/>
            <a:endParaRPr lang="zh-CN" altLang="en-US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690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S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ession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281290"/>
            <a:ext cx="827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下表中列出了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对象的主要方法。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1D74DA0-FE94-69CA-30E4-48B0FC273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376140"/>
              </p:ext>
            </p:extLst>
          </p:nvPr>
        </p:nvGraphicFramePr>
        <p:xfrm>
          <a:off x="1523999" y="1861680"/>
          <a:ext cx="6096000" cy="3337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50904956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69445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b="1" kern="100">
                          <a:effectLst/>
                        </a:rPr>
                        <a:t>方法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b="1" kern="100">
                          <a:effectLst/>
                        </a:rPr>
                        <a:t>说明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254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Object getAttribute(String attriname)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>
                          <a:effectLst/>
                        </a:rPr>
                        <a:t>用于获取与属性名称相一致的属性值，若属性不存在，将会返回</a:t>
                      </a:r>
                      <a:r>
                        <a:rPr lang="en-US" sz="900" kern="100">
                          <a:effectLst/>
                        </a:rPr>
                        <a:t>null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883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void setAttribute(String name,Object value)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>
                          <a:effectLst/>
                        </a:rPr>
                        <a:t>用于设置指定属性名对应的属性值，并且把属性的键值对存储在</a:t>
                      </a:r>
                      <a:r>
                        <a:rPr lang="en-US" sz="900" kern="100">
                          <a:effectLst/>
                        </a:rPr>
                        <a:t>Session</a:t>
                      </a:r>
                      <a:r>
                        <a:rPr lang="zh-CN" sz="900" kern="100">
                          <a:effectLst/>
                        </a:rPr>
                        <a:t>对象中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976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 dirty="0">
                          <a:effectLst/>
                        </a:rPr>
                        <a:t>void </a:t>
                      </a:r>
                      <a:r>
                        <a:rPr lang="en-US" sz="900" kern="100" dirty="0" err="1">
                          <a:effectLst/>
                        </a:rPr>
                        <a:t>removeAttribute</a:t>
                      </a:r>
                      <a:r>
                        <a:rPr lang="en-US" sz="900" kern="100" dirty="0">
                          <a:effectLst/>
                        </a:rPr>
                        <a:t>(String </a:t>
                      </a:r>
                      <a:r>
                        <a:rPr lang="en-US" sz="900" kern="100" dirty="0" err="1">
                          <a:effectLst/>
                        </a:rPr>
                        <a:t>attriname</a:t>
                      </a:r>
                      <a:r>
                        <a:rPr lang="en-US" sz="900" kern="100" dirty="0">
                          <a:effectLst/>
                        </a:rPr>
                        <a:t>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>
                          <a:effectLst/>
                        </a:rPr>
                        <a:t>用于根据属性名删除对应的属性值键值对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2116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 dirty="0">
                          <a:effectLst/>
                        </a:rPr>
                        <a:t>Enumeration </a:t>
                      </a:r>
                      <a:r>
                        <a:rPr lang="en-US" sz="900" kern="100" dirty="0" err="1">
                          <a:effectLst/>
                        </a:rPr>
                        <a:t>getAttributeNames</a:t>
                      </a:r>
                      <a:r>
                        <a:rPr lang="en-US" sz="900" kern="100" dirty="0">
                          <a:effectLst/>
                        </a:rPr>
                        <a:t>()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>
                          <a:effectLst/>
                        </a:rPr>
                        <a:t>用于返回</a:t>
                      </a:r>
                      <a:r>
                        <a:rPr lang="en-US" sz="900" kern="100">
                          <a:effectLst/>
                        </a:rPr>
                        <a:t>Session</a:t>
                      </a:r>
                      <a:r>
                        <a:rPr lang="zh-CN" sz="900" kern="100">
                          <a:effectLst/>
                        </a:rPr>
                        <a:t>对象中存储的每一个属性对象，结果集是一个枚举类的实例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766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 dirty="0">
                          <a:effectLst/>
                        </a:rPr>
                        <a:t>long </a:t>
                      </a:r>
                      <a:r>
                        <a:rPr lang="en-US" sz="900" kern="100" dirty="0" err="1">
                          <a:effectLst/>
                        </a:rPr>
                        <a:t>getCreationTime</a:t>
                      </a:r>
                      <a:r>
                        <a:rPr lang="en-US" sz="900" kern="100" dirty="0">
                          <a:effectLst/>
                        </a:rPr>
                        <a:t>()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</a:rPr>
                        <a:t>用于返回</a:t>
                      </a:r>
                      <a:r>
                        <a:rPr lang="en-US" sz="900" kern="100" dirty="0">
                          <a:effectLst/>
                        </a:rPr>
                        <a:t>Session</a:t>
                      </a:r>
                      <a:r>
                        <a:rPr lang="zh-CN" sz="900" kern="100" dirty="0">
                          <a:effectLst/>
                        </a:rPr>
                        <a:t>对象被创建时间，单位为毫秒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4871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 dirty="0">
                          <a:effectLst/>
                        </a:rPr>
                        <a:t>long </a:t>
                      </a:r>
                      <a:r>
                        <a:rPr lang="en-US" sz="900" kern="100" dirty="0" err="1">
                          <a:effectLst/>
                        </a:rPr>
                        <a:t>getLastAccessedTime</a:t>
                      </a:r>
                      <a:r>
                        <a:rPr lang="en-US" sz="900" kern="100" dirty="0">
                          <a:effectLst/>
                        </a:rPr>
                        <a:t>()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</a:rPr>
                        <a:t>用于返回</a:t>
                      </a:r>
                      <a:r>
                        <a:rPr lang="en-US" sz="900" kern="100" dirty="0">
                          <a:effectLst/>
                        </a:rPr>
                        <a:t>Session</a:t>
                      </a:r>
                      <a:r>
                        <a:rPr lang="zh-CN" sz="900" kern="100" dirty="0">
                          <a:effectLst/>
                        </a:rPr>
                        <a:t>对象最后发送请求的时间，单位为毫秒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056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String getId()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>
                          <a:effectLst/>
                        </a:rPr>
                        <a:t>用于返回</a:t>
                      </a:r>
                      <a:r>
                        <a:rPr lang="en-US" sz="900" kern="100">
                          <a:effectLst/>
                        </a:rPr>
                        <a:t>Session</a:t>
                      </a:r>
                      <a:r>
                        <a:rPr lang="zh-CN" sz="900" kern="100">
                          <a:effectLst/>
                        </a:rPr>
                        <a:t>对象在服务器端的</a:t>
                      </a:r>
                      <a:r>
                        <a:rPr lang="en-US" sz="9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4153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228600" algn="ctr"/>
                      <a:r>
                        <a:rPr lang="en-US" sz="900" kern="100">
                          <a:effectLst/>
                        </a:rPr>
                        <a:t>long setMaxInactiveInterval()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</a:rPr>
                        <a:t>用于返回</a:t>
                      </a:r>
                      <a:r>
                        <a:rPr lang="en-US" sz="900" kern="100" dirty="0">
                          <a:effectLst/>
                        </a:rPr>
                        <a:t>Session</a:t>
                      </a:r>
                      <a:r>
                        <a:rPr lang="zh-CN" sz="900" kern="100" dirty="0">
                          <a:effectLst/>
                        </a:rPr>
                        <a:t>对象的生存时间，单位为秒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698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41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S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ession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00685" y="1669116"/>
            <a:ext cx="8272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当需要在不同的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页面中传递数据时，在一个页面中使用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session.setAttribute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方法写入要传递数据，在另一个页面中使用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session.getAttribute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方法读出数据。</a:t>
            </a:r>
          </a:p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假如在一个页面中用户登录成功，那么可以把它登录的信息保存在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对象中，这些信息包括用户名、密码、用户的类型等。</a:t>
            </a:r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以下是一个用户登录网站的示例。该例子包含三个文件：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session_login.html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check_session.jsp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loginsuccess.jsp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。用户登录网站需要检查用户登录是否成功，在一般的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Java Web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应用中用户的验证通常需要通过连接数据库来完成。为了方便演示，此处假设用户名为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Julia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就表示登录成功。该例子包含三个文件：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session_login.html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check_session.jsp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loginsuccess.jsp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其中使用了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对象储存信息。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70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S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ession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00685" y="1240491"/>
            <a:ext cx="82724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[</a:t>
            </a:r>
            <a:r>
              <a:rPr lang="zh-CN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例</a:t>
            </a:r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8.4]</a:t>
            </a:r>
            <a:r>
              <a:rPr lang="zh-CN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使用</a:t>
            </a:r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Session</a:t>
            </a:r>
            <a:r>
              <a:rPr lang="zh-CN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对象储存信息的登录网站示例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用户登录页面（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session_login.jsp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）的代码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节选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如下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;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&lt;form method=post action="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check_session.jsp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"&gt;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&lt;table&gt;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&lt;tr&gt;&lt;td&gt;name:&lt;/td&gt;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    &lt;td&gt;&lt;input type="text" name="name"&gt;&lt;/td&gt;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&lt;/tr&gt;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&lt;tr&gt;&lt;td&gt;password:&lt;/td&gt;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    &lt;td&gt;&lt;input type="password" name="password"&gt;&lt;/td&gt;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&lt;/tr&gt;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&lt;tr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colspan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=2&gt;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    &lt;td&gt;</a:t>
            </a:r>
            <a:r>
              <a:rPr lang="zh-CN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登录类型：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        &lt;input type="radio" name="role" value="manager" Checked&gt;</a:t>
            </a:r>
            <a:r>
              <a:rPr lang="zh-CN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超级用户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        &lt;input type="radio" name="role" value="user"&gt;</a:t>
            </a:r>
            <a:r>
              <a:rPr lang="zh-CN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一般用户</a:t>
            </a: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    &lt;/td&gt;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&lt;/tr&gt;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&lt;tr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colspan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=2&gt;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    &lt;td&gt;&lt;button type="submit"&gt;submit&lt;/button&gt;&lt;/td&gt;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    &lt;td&gt;&lt;button type="reset"&gt;reset&lt;/button&gt;&lt;/td&gt;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&lt;/tr&gt;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&lt;/table&gt;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718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S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ession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00685" y="1240491"/>
            <a:ext cx="827246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登录验证页面（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check_session.jsp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）的代码如下：</a:t>
            </a:r>
          </a:p>
          <a:p>
            <a:pPr indent="266700" algn="just"/>
            <a:endParaRPr lang="en-US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&lt;%@ page language="java" 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contentType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="text/html; charset=utf-8"%&gt;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&lt;%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String name=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request.getParameter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("name");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String role=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request.getParameter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("role");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if (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name.equals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("Julia"))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{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session.setAttribute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("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name",name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);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session.setAttribute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("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role",role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);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response.sendRedirect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("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login_success.jsp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");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}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else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{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    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response.sendRedirect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("</a:t>
            </a:r>
            <a:r>
              <a:rPr lang="en-US" altLang="zh-CN" sz="16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session_login.jsp</a:t>
            </a:r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");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   }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6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%&gt;</a:t>
            </a:r>
            <a:endParaRPr lang="zh-CN" altLang="zh-CN" sz="16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980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S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ession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00685" y="1240491"/>
            <a:ext cx="82724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最后的登录提示页面</a:t>
            </a:r>
            <a:r>
              <a:rPr lang="en-US" altLang="zh-CN" sz="18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login_success.jsp</a:t>
            </a:r>
            <a:r>
              <a:rPr lang="en-US" altLang="zh-CN" sz="18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中的代码如下，代码中会根据用户所属的用户组将用户重定向至不同的用户主页：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&lt;%@ page language="java"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contentType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="text/html; charset=utf-8"%&gt;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登录成功。欢迎您！</a:t>
            </a: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&lt;%=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session.getAttribute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("name")%&gt;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&lt;% if(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session.getAttribute</a:t>
            </a:r>
            <a:r>
              <a:rPr lang="en-US" altLang="zh-CN" sz="18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"role"</a:t>
            </a:r>
            <a:r>
              <a:rPr lang="en-US" altLang="zh-CN" sz="18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.equals</a:t>
            </a:r>
            <a:r>
              <a:rPr lang="en-US" altLang="zh-CN" sz="18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"manager"</a:t>
            </a:r>
            <a:r>
              <a:rPr lang="en-US" altLang="zh-CN" sz="18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) 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{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%&gt;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&lt;a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href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=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supermaster.jsp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&gt;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进入管理系统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&lt;/a&gt;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&lt;%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}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 else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{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%&gt;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&lt;a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href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="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user.jsp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"&gt;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进入使用界面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&lt;/a&gt;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&lt;%} %&gt;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298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19056" y="655847"/>
            <a:ext cx="8705888" cy="4687787"/>
          </a:xfrm>
          <a:prstGeom prst="rect">
            <a:avLst/>
          </a:prstGeom>
          <a:solidFill>
            <a:srgbClr val="EFF6FC"/>
          </a:solidFill>
          <a:ln w="1905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114620" y="506571"/>
            <a:ext cx="8925795" cy="201335"/>
            <a:chOff x="152827" y="104775"/>
            <a:chExt cx="11901060" cy="268446"/>
          </a:xfrm>
        </p:grpSpPr>
        <p:sp>
          <p:nvSpPr>
            <p:cNvPr id="20" name="等腰三角形 19"/>
            <p:cNvSpPr/>
            <p:nvPr userDrawn="1">
              <p:custDataLst>
                <p:tags r:id="rId10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等腰三角形 20"/>
            <p:cNvSpPr/>
            <p:nvPr userDrawn="1">
              <p:custDataLst>
                <p:tags r:id="rId11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等腰三角形 21"/>
            <p:cNvSpPr/>
            <p:nvPr userDrawn="1">
              <p:custDataLst>
                <p:tags r:id="rId12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23" name="等腰三角形 22"/>
            <p:cNvSpPr/>
            <p:nvPr userDrawn="1">
              <p:custDataLst>
                <p:tags r:id="rId13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内置对象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9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 descr="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345" y="996315"/>
            <a:ext cx="2352675" cy="6191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2005" y="1115060"/>
            <a:ext cx="2152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</a:rPr>
              <a:t>本章学习目标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976755" y="1845310"/>
            <a:ext cx="4763770" cy="189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</a:t>
            </a: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了解常用的</a:t>
            </a:r>
            <a:r>
              <a:rPr lang="en-US" altLang="zh-CN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JSP</a:t>
            </a: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内置对象的用法。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掌握</a:t>
            </a:r>
            <a:r>
              <a:rPr lang="en-US" altLang="zh-CN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JSP</a:t>
            </a: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容器的特性。</a:t>
            </a:r>
            <a:endParaRPr lang="en-US" altLang="zh-CN" sz="20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掌握使用</a:t>
            </a:r>
            <a:r>
              <a:rPr lang="en-US" altLang="zh-CN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JSP</a:t>
            </a: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内置对象进行</a:t>
            </a:r>
            <a:r>
              <a:rPr lang="en-US" altLang="zh-CN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Web</a:t>
            </a:r>
            <a:r>
              <a:rPr lang="zh-CN" altLang="en-US" sz="20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  <a:sym typeface="+mn-ea"/>
              </a:rPr>
              <a:t>开发的过程。</a:t>
            </a:r>
            <a:endParaRPr lang="en-US" altLang="zh-CN" sz="20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976755" y="2367280"/>
            <a:ext cx="5034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3"/>
            </p:custDataLst>
          </p:nvPr>
        </p:nvCxnSpPr>
        <p:spPr>
          <a:xfrm>
            <a:off x="1981200" y="2838450"/>
            <a:ext cx="5034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>
            <a:off x="1981200" y="3286760"/>
            <a:ext cx="5034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>
            <a:off x="1981200" y="3735070"/>
            <a:ext cx="50342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6"/>
            </p:custDataLst>
          </p:nvPr>
        </p:nvCxnSpPr>
        <p:spPr>
          <a:xfrm>
            <a:off x="1981200" y="4206240"/>
            <a:ext cx="5034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未标题-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4 S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ession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00685" y="1240491"/>
            <a:ext cx="8272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当登录页面时，用户输入用户名、密码，并且选择用户所属于的用户组。用户登录过程中包括用户登录信息的验证，验证后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Web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服务器为访问站点的用户创建一个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ession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对象，服务器会将一些用户登录的相关信息保存到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Session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对象中。从以上提供的代码可以看出，通过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seesion.setAttribute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方法把相关的信息保存起来。然后通过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response.sendRedirect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方法把页面重定向到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login_sucess.jsp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页面。最后再，使用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session.getAttribute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方法取出属性值并进行用户输入的登录信息的验证。在浏览器中输入“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http://127.0.0.1:8080/session_login.html”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，可看到下图所示结果：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AD54A6-C1EE-91AD-2126-81999070D3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1544" y="3929516"/>
            <a:ext cx="3953122" cy="10244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EC3EFF-292C-79C4-519D-77F006E090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72970" y="4072595"/>
            <a:ext cx="3021761" cy="54941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0BF843C-E8AD-0095-2A41-C24B56EAB282}"/>
              </a:ext>
            </a:extLst>
          </p:cNvPr>
          <p:cNvSpPr txBox="1"/>
          <p:nvPr/>
        </p:nvSpPr>
        <p:spPr>
          <a:xfrm>
            <a:off x="1131887" y="5149988"/>
            <a:ext cx="344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8.2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登录页面</a:t>
            </a:r>
            <a:r>
              <a:rPr lang="en-US" altLang="zh-CN" sz="1800" kern="100" dirty="0">
                <a:solidFill>
                  <a:srgbClr val="0066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session_login.html)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9B31D8-DF02-6973-E844-DFA0D2003BA8}"/>
              </a:ext>
            </a:extLst>
          </p:cNvPr>
          <p:cNvSpPr txBox="1"/>
          <p:nvPr/>
        </p:nvSpPr>
        <p:spPr>
          <a:xfrm>
            <a:off x="4049395" y="5098855"/>
            <a:ext cx="5218508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 algn="ctr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8.3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登录成功页面</a:t>
            </a:r>
            <a:r>
              <a:rPr lang="en-US" altLang="zh-CN" sz="1800" kern="100" dirty="0">
                <a:solidFill>
                  <a:srgbClr val="0066FF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loginsuccess.jsp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4382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5 A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pplication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00685" y="1240491"/>
            <a:ext cx="8272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对象是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ServletContext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类的实例。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对象在服务器运行期间会被所有访问者所共享。因此，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对象常被用于客户之间的数据共享，类似于服务器运行期间的全局变量。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服务器启动后，服务器会新创建一个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对象，在多个客户访问时会共享同一个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对象。在服务器关闭后，该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对象会被销毁并回收。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对象与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对象的不同之处如下：</a:t>
            </a:r>
          </a:p>
          <a:p>
            <a:pPr indent="35687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①每个访问者拥有自己的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对象，保存访问者自身的信息。如果有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100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个访问者，就有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100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ession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对象。而在服务器运行期间，所有访问者会共享同一个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pplication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对象，保存服务器运行期间所有访问者的共享信息。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35687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②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对象的生命周期从客户打开浏览器与服务器建立连接开始，到访问者关闭浏览器结束，在访问者的多个请求期间持续有效。因此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对象的生命周期从服务器启动开始，到服务器关闭为止。</a:t>
            </a:r>
          </a:p>
          <a:p>
            <a:pPr indent="35687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③可以使用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对象来存储某个访问者在一个会话期间的数据，例如记录某个访问者登录所使用的用户名、密码等。可以使用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对象存储服务器运行期所有客户共享的变量，例如记录所有客户的访问次数等。</a:t>
            </a:r>
          </a:p>
          <a:p>
            <a:pPr indent="356870" algn="just"/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037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5 A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pplication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00685" y="1771928"/>
            <a:ext cx="8272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687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与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对象相似，在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对象中也可以实现属性的设置和获取。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Aapplication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对象的主要方法有：</a:t>
            </a:r>
          </a:p>
          <a:p>
            <a:pPr indent="35687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④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Object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getAttribute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(String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attriname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：获取指定属性的值。</a:t>
            </a:r>
          </a:p>
          <a:p>
            <a:pPr indent="35687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⑤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void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setAttribute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(String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attriname,Object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attrivalue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：设置一个新属性并保存值。</a:t>
            </a:r>
          </a:p>
          <a:p>
            <a:pPr indent="35687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⑥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void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removeAttribute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(String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attriname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：从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Aapplication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对象中根据属性名删除与属性名对应的属性值。</a:t>
            </a:r>
          </a:p>
          <a:p>
            <a:pPr indent="35687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⑦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Enumeration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getAttributeNames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：获取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Aapplication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对象中所有属性的名称。返回值是枚举类型。</a:t>
            </a:r>
          </a:p>
          <a:p>
            <a:pPr indent="35687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无论哪个访问者在访问同一网站时，都可以对该网站的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对象进行操作。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462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5 A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pplication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00685" y="1332230"/>
            <a:ext cx="82724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687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下例根据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这一特性来模拟一个网页计数器。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该例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对访问者的访问量进行统计，创建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对象中存储的键值对来记录访客次数。键值对的键名是“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count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”，值为网站的访问次数。如果是网站的新访问者，访问次数加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，并输出计数值。下列代码的运行效果是第一次打开网页，显示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“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你是第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位访问者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”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。每刷新一次，显示访问者的数量就会增加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7970" algn="just"/>
            <a:r>
              <a:rPr lang="en-US" altLang="zh-CN" sz="12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[</a:t>
            </a:r>
            <a:r>
              <a:rPr lang="zh-CN" altLang="zh-CN" sz="12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例</a:t>
            </a:r>
            <a:r>
              <a:rPr lang="en-US" altLang="zh-CN" sz="12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8.5]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</a:t>
            </a:r>
            <a:r>
              <a:rPr lang="zh-CN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测试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对象（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application.jsp</a:t>
            </a:r>
            <a:r>
              <a:rPr lang="zh-CN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）</a:t>
            </a:r>
          </a:p>
          <a:p>
            <a:pPr marL="266700"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&lt;%@page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contentType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="text/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html;charset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=utf-8"%&gt;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marL="266700"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&lt;html&gt;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marL="266700"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&lt;head&gt;&lt;title&gt;test application&lt;/title&gt;&lt;/head&gt;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marL="266700"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&lt;body&gt;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marL="266700"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marL="266700"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if(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application.getAttribute</a:t>
            </a:r>
            <a:r>
              <a:rPr lang="en-US" altLang="zh-CN" sz="12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"counter"</a:t>
            </a:r>
            <a:r>
              <a:rPr lang="en-US" altLang="zh-CN" sz="12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)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==null)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marL="266700"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application.setAttribute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("counter","1");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marL="266700"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else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marL="266700"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application.setAttribute</a:t>
            </a:r>
            <a:r>
              <a:rPr lang="en-US" altLang="zh-CN" sz="1200" kern="100" dirty="0">
                <a:solidFill>
                  <a:srgbClr val="FF0000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"counter",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Integer.toString</a:t>
            </a:r>
            <a:r>
              <a:rPr lang="en-US" altLang="zh-CN" sz="1200" kern="100" dirty="0">
                <a:solidFill>
                  <a:srgbClr val="FF0000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Integer.valueOf</a:t>
            </a:r>
            <a:r>
              <a:rPr lang="en-US" altLang="zh-CN" sz="12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(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marL="266700" indent="266700" algn="just"/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application.getAttribute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("counter").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toString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en-US" altLang="zh-CN" sz="1200" kern="100" dirty="0">
                <a:solidFill>
                  <a:srgbClr val="FF0000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)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.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intValue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()+1</a:t>
            </a:r>
            <a:r>
              <a:rPr lang="en-US" altLang="zh-CN" sz="1200" kern="100" dirty="0">
                <a:solidFill>
                  <a:srgbClr val="FF0000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))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marL="266700"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%&gt;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marL="266700" indent="266700" algn="just"/>
            <a:r>
              <a:rPr lang="zh-CN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你是第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&lt;%=</a:t>
            </a:r>
            <a:r>
              <a:rPr lang="en-US" altLang="zh-CN" sz="12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application.getAttribute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("counter")%&gt;</a:t>
            </a:r>
            <a:r>
              <a:rPr lang="zh-CN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位访问者</a:t>
            </a:r>
          </a:p>
          <a:p>
            <a:pPr marL="266700" indent="266700" algn="just"/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&lt;/body&gt;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r>
              <a:rPr lang="en-US" altLang="zh-CN" sz="1200" kern="100" dirty="0">
                <a:latin typeface="汉仪雅酷黑 65W" panose="020B0604020202020204" charset="-122"/>
                <a:ea typeface="汉仪雅酷黑 65W" panose="020B0604020202020204" charset="-122"/>
              </a:rPr>
              <a:t>           </a:t>
            </a:r>
            <a:r>
              <a:rPr lang="en-US" altLang="zh-CN" sz="12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&lt;/html&gt;</a:t>
            </a:r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332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6 O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ut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00685" y="1332230"/>
            <a:ext cx="827246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687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Out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对象是向客户端输出流进行写操作的对象，用于各种数据的输出。与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Response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对象不同的是，通过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Out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对象发送的内容将是浏览器需要显示的内容，是文本形式一级的。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Out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对象它的生存期是在当前页面有效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,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。每个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JSP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页面都有一个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Out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对象，</a:t>
            </a:r>
            <a:r>
              <a:rPr lang="en-US" altLang="zh-CN" kern="100" dirty="0"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ut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对象发送的内容具有文本的性质。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35687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可以通过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Out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对象直接向客户端发送一个由程序动态生成的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HTML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文件，常用的方法除了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out.print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(String msg)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out.println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(String msg)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之外，还包括对缓冲区进行操作的方法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clear()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clearBuffer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flush()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getBufferSize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getRemaining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()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356870" algn="just"/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例如，下面代码中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Out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对象用于向客户端输出数据以，及获取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Out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对象的缓存：</a:t>
            </a:r>
          </a:p>
          <a:p>
            <a:pPr indent="356870" algn="ctr"/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356870" algn="ctr"/>
            <a:endParaRPr lang="en-US" altLang="zh-CN" kern="100" dirty="0">
              <a:latin typeface="汉仪雅酷黑 65W" panose="020B0604020202020204" charset="-122"/>
              <a:ea typeface="汉仪雅酷黑 65W" panose="020B0604020202020204" charset="-122"/>
              <a:cs typeface="Times New Roman" panose="02020603050405020304" pitchFamily="18" charset="0"/>
            </a:endParaRPr>
          </a:p>
          <a:p>
            <a:pPr indent="356870" algn="ctr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br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&gt;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缓冲区还有多少可用：</a:t>
            </a:r>
          </a:p>
          <a:p>
            <a:pPr indent="356870" algn="ctr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&lt;%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out.println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out.getRemaining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  <a:cs typeface="Times New Roman" panose="02020603050405020304" pitchFamily="18" charset="0"/>
              </a:rPr>
              <a:t>());%&gt;</a:t>
            </a:r>
          </a:p>
          <a:p>
            <a:pPr indent="267970" algn="just"/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499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6 O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ut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00685" y="1332230"/>
            <a:ext cx="8272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Out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对象的主要方法和它们的功能如</a:t>
            </a:r>
            <a:r>
              <a:rPr lang="zh-CN" altLang="en-US" kern="100" dirty="0">
                <a:latin typeface="汉仪雅酷黑 65W" panose="020B0604020202020204" charset="-122"/>
                <a:ea typeface="汉仪雅酷黑 65W" panose="020B0604020202020204" charset="-122"/>
              </a:rPr>
              <a:t>下表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所示。</a:t>
            </a:r>
          </a:p>
          <a:p>
            <a:pPr indent="267970" algn="just"/>
            <a:endParaRPr lang="zh-CN" altLang="zh-CN" sz="12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9FBF7A7-02CB-F25D-FB57-FC06036AE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49891"/>
              </p:ext>
            </p:extLst>
          </p:nvPr>
        </p:nvGraphicFramePr>
        <p:xfrm>
          <a:off x="1488916" y="2319854"/>
          <a:ext cx="6096000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74233819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2488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1000" b="1" kern="100">
                          <a:effectLst/>
                        </a:rPr>
                        <a:t>方法名称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9235" algn="ctr"/>
                      <a:r>
                        <a:rPr lang="zh-CN" sz="1000" b="1" kern="100">
                          <a:effectLst/>
                        </a:rPr>
                        <a:t>方法作用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3432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1000" kern="100">
                          <a:effectLst/>
                        </a:rPr>
                        <a:t>out.print()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zh-CN" sz="1000" kern="100">
                          <a:effectLst/>
                        </a:rPr>
                        <a:t>输出数据，输出数据类型可以是</a:t>
                      </a:r>
                      <a:r>
                        <a:rPr lang="en-US" sz="1000" kern="100">
                          <a:effectLst/>
                        </a:rPr>
                        <a:t>int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long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float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double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string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char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char[]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boolean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object</a:t>
                      </a:r>
                      <a:r>
                        <a:rPr lang="zh-CN" sz="1000" kern="100">
                          <a:effectLst/>
                        </a:rPr>
                        <a:t>等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538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1000" kern="100">
                          <a:effectLst/>
                        </a:rPr>
                        <a:t>out.println()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输出数据，并换行。输出数据类型同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print()</a:t>
                      </a: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方法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523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1000" kern="100">
                          <a:effectLst/>
                        </a:rPr>
                        <a:t>out.clear()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清空缓冲区中的内容。如果缓冲区被清除过，则抛出一个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I/O</a:t>
                      </a: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异常，表示数据已经写到客户响应流中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667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1000" kern="100">
                          <a:effectLst/>
                        </a:rPr>
                        <a:t>out.clearBuffer()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清空缓冲区当前的内容。与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clear()</a:t>
                      </a: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方法不同，如果缓冲区被清除过，则不抛出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I/O</a:t>
                      </a:r>
                      <a:r>
                        <a:rPr lang="zh-CN" sz="1000" kern="100" dirty="0">
                          <a:solidFill>
                            <a:schemeClr val="tx1"/>
                          </a:solidFill>
                          <a:effectLst/>
                        </a:rPr>
                        <a:t>异常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489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1000" kern="100">
                          <a:effectLst/>
                        </a:rPr>
                        <a:t>out.getBufferSize()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zh-CN" sz="1000" kern="100">
                          <a:effectLst/>
                        </a:rPr>
                        <a:t>返回以字节为单位的缓冲区大小，无缓冲区时返回</a:t>
                      </a:r>
                      <a:r>
                        <a:rPr lang="en-US" sz="1000" kern="100">
                          <a:effectLst/>
                        </a:rPr>
                        <a:t>0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858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1000" kern="100">
                          <a:effectLst/>
                        </a:rPr>
                        <a:t>out.isAutoFlush()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zh-CN" sz="1000" kern="100" dirty="0">
                          <a:effectLst/>
                        </a:rPr>
                        <a:t>判断是否自动刷新缓冲区。如果自动刷新则返回</a:t>
                      </a:r>
                      <a:r>
                        <a:rPr lang="en-US" sz="1000" kern="100" dirty="0">
                          <a:effectLst/>
                        </a:rPr>
                        <a:t>true</a:t>
                      </a:r>
                      <a:r>
                        <a:rPr lang="zh-CN" sz="1000" kern="100" dirty="0">
                          <a:effectLst/>
                        </a:rPr>
                        <a:t>，否则返回</a:t>
                      </a:r>
                      <a:r>
                        <a:rPr lang="en-US" sz="1000" kern="100" dirty="0">
                          <a:effectLst/>
                        </a:rPr>
                        <a:t>false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041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025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7 E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xception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40A8C3-9EBE-6B41-228A-D36E81B15BC5}"/>
              </a:ext>
            </a:extLst>
          </p:cNvPr>
          <p:cNvSpPr txBox="1"/>
          <p:nvPr/>
        </p:nvSpPr>
        <p:spPr>
          <a:xfrm>
            <a:off x="627182" y="1332230"/>
            <a:ext cx="78896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Exception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对象是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java.lang.Throwable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类的一个实例，该对象被用来发现、捕获和处理异常。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Exception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对象是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文件运行异常时产生的对象。如果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页面在运行时有异常现象发生，则抛出一个异常。如果该页中定义了异常处理页，则由异常处理页面来处理异常，在异常处理页面中要包含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&lt;%@page 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isErrorPage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 “true”%&gt;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语句。如果没有定义异常处理页，则由服务器处理异常，也可以在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catch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程序段捕获异常。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endParaRPr lang="en-US" altLang="zh-CN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Exception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对象常用方法如下。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①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getMessage()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方法：获取异常信息。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②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toString()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方法：获取该异常对象的简短描述。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endParaRPr lang="en-US" altLang="zh-CN" kern="100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如果该对象包含异常消息字符串，则返回数据。返回数据由对象的实际类名和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getMessage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（）方法的返回值组成。如果该对象不包含异常消息字符串，则返回实际的类名。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340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7 E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xception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40A8C3-9EBE-6B41-228A-D36E81B15BC5}"/>
              </a:ext>
            </a:extLst>
          </p:cNvPr>
          <p:cNvSpPr txBox="1"/>
          <p:nvPr/>
        </p:nvSpPr>
        <p:spPr>
          <a:xfrm>
            <a:off x="291663" y="1332230"/>
            <a:ext cx="8560673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5687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下列示例使用异常处理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页面中出现的异常。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exception.jsp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中的除法用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0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作为除数，抛出一个异常，在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catch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程序段捕获，由异常处理页面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exec.jsp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处理异常。</a:t>
            </a:r>
          </a:p>
          <a:p>
            <a:pPr indent="267970" algn="just"/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[</a:t>
            </a:r>
            <a:r>
              <a:rPr lang="zh-CN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例</a:t>
            </a:r>
            <a:r>
              <a:rPr lang="en-US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8.6] 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异常处理（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exception.jsp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）</a:t>
            </a: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&lt;%@page </a:t>
            </a:r>
            <a:r>
              <a:rPr lang="en-US" altLang="zh-CN" sz="13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contentType</a:t>
            </a:r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="text/</a:t>
            </a:r>
            <a:r>
              <a:rPr lang="en-US" altLang="zh-CN" sz="13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html;charset</a:t>
            </a:r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=utf-8" language="java" 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errorPage</a:t>
            </a:r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</a:t>
            </a:r>
            <a:r>
              <a:rPr lang="en-US" altLang="zh-CN" sz="13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exec.jsp</a:t>
            </a:r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"%&gt;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&lt;html&gt;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&lt;head&gt;&lt;title&gt;exception handle&lt;/title&gt;&lt;/head&gt;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&lt;body&gt;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int a=10,b=0,c;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try</a:t>
            </a:r>
            <a:r>
              <a:rPr lang="en-US" altLang="zh-CN" sz="1300" kern="100" dirty="0">
                <a:solidFill>
                  <a:srgbClr val="FF0000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{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c=a/b;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</a:t>
            </a:r>
            <a:r>
              <a:rPr lang="en-US" altLang="zh-CN" sz="13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out.print</a:t>
            </a:r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(c);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en-US" altLang="zh-CN" sz="13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}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catch(</a:t>
            </a:r>
            <a:r>
              <a:rPr lang="en-US" altLang="zh-CN" sz="13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ArithmeticException</a:t>
            </a:r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e)</a:t>
            </a:r>
            <a:r>
              <a:rPr lang="en-US" altLang="zh-CN" sz="13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{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    throw new </a:t>
            </a:r>
            <a:r>
              <a:rPr lang="en-US" altLang="zh-CN" sz="13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ArithmeticException</a:t>
            </a:r>
            <a:r>
              <a:rPr lang="en-US" altLang="zh-CN" sz="13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("</a:t>
            </a:r>
            <a:r>
              <a:rPr lang="zh-CN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错误信息：</a:t>
            </a:r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"+</a:t>
            </a:r>
            <a:r>
              <a:rPr lang="en-US" altLang="zh-CN" sz="13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e.getMessage</a:t>
            </a:r>
            <a:r>
              <a:rPr lang="en-US" altLang="zh-CN" sz="13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);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en-US" altLang="zh-CN" sz="1300" kern="100" dirty="0">
                <a:solidFill>
                  <a:srgbClr val="0066FF"/>
                </a:solidFill>
                <a:effectLst/>
                <a:latin typeface="汉仪雅酷黑 65W" panose="020B0604020202020204" charset="-122"/>
                <a:ea typeface="汉仪雅酷黑 65W" panose="020B0604020202020204" charset="-122"/>
              </a:rPr>
              <a:t>}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%&gt;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&lt;/body&gt;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3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&lt;/html&gt;</a:t>
            </a:r>
            <a:endParaRPr lang="zh-CN" altLang="zh-CN" sz="13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endParaRPr lang="zh-CN" altLang="en-US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6939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7 E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xception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40A8C3-9EBE-6B41-228A-D36E81B15BC5}"/>
              </a:ext>
            </a:extLst>
          </p:cNvPr>
          <p:cNvSpPr txBox="1"/>
          <p:nvPr/>
        </p:nvSpPr>
        <p:spPr>
          <a:xfrm>
            <a:off x="291663" y="1417955"/>
            <a:ext cx="85606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异常处理界面</a:t>
            </a:r>
            <a:r>
              <a:rPr lang="en-US" altLang="zh-CN" sz="18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exec.jsp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代码清单：</a:t>
            </a: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&lt;%@page </a:t>
            </a:r>
            <a:r>
              <a:rPr lang="en-US" altLang="zh-CN" sz="14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isErrorPage</a:t>
            </a:r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="true" </a:t>
            </a:r>
            <a:r>
              <a:rPr lang="en-US" altLang="zh-CN" sz="14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contentType</a:t>
            </a:r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="text/</a:t>
            </a:r>
            <a:r>
              <a:rPr lang="en-US" altLang="zh-CN" sz="14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html;charset</a:t>
            </a:r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=utf-8" </a:t>
            </a:r>
            <a:endParaRPr lang="zh-CN" altLang="zh-CN" sz="14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language="java"%&gt;</a:t>
            </a:r>
            <a:endParaRPr lang="zh-CN" altLang="zh-CN" sz="14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&lt;html&gt;</a:t>
            </a:r>
            <a:endParaRPr lang="zh-CN" altLang="zh-CN" sz="14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&lt;head&gt;&lt;title&gt;solve exception&lt;/title&gt;&lt;/head&gt;</a:t>
            </a:r>
            <a:endParaRPr lang="zh-CN" altLang="zh-CN" sz="14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&lt;body&gt;</a:t>
            </a:r>
            <a:endParaRPr lang="zh-CN" altLang="zh-CN" sz="14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&lt;div align="center"&gt;</a:t>
            </a:r>
            <a:endParaRPr lang="zh-CN" altLang="zh-CN" sz="14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&lt;p size=4 color=blue&gt;</a:t>
            </a:r>
            <a:r>
              <a:rPr lang="zh-CN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异常处理页面</a:t>
            </a:r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&lt;/p&gt;</a:t>
            </a:r>
            <a:endParaRPr lang="zh-CN" altLang="zh-CN" sz="14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&lt;p&gt;</a:t>
            </a:r>
            <a:r>
              <a:rPr lang="zh-CN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异常信息：</a:t>
            </a: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    &lt;%=</a:t>
            </a:r>
            <a:r>
              <a:rPr lang="en-US" altLang="zh-CN" sz="1400" kern="100" dirty="0" err="1">
                <a:effectLst/>
                <a:latin typeface="汉仪雅酷黑 65W" panose="020B0604020202020204" charset="-122"/>
                <a:ea typeface="汉仪雅酷黑 65W" panose="020B0604020202020204" charset="-122"/>
              </a:rPr>
              <a:t>exception.toString</a:t>
            </a:r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()%&gt;</a:t>
            </a:r>
            <a:endParaRPr lang="zh-CN" altLang="zh-CN" sz="14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&lt;/p&gt;</a:t>
            </a:r>
            <a:endParaRPr lang="zh-CN" altLang="zh-CN" sz="14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&lt;/div&gt;</a:t>
            </a:r>
            <a:endParaRPr lang="zh-CN" altLang="zh-CN" sz="14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&lt;/body&gt;</a:t>
            </a:r>
            <a:endParaRPr lang="zh-CN" altLang="zh-CN" sz="14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r>
              <a:rPr lang="en-US" altLang="zh-CN" sz="14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&lt;/html&gt;</a:t>
            </a:r>
            <a:endParaRPr lang="zh-CN" altLang="en-US" sz="1400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825054-6651-6A49-90B8-E0B8CB19A101}"/>
              </a:ext>
            </a:extLst>
          </p:cNvPr>
          <p:cNvSpPr txBox="1"/>
          <p:nvPr/>
        </p:nvSpPr>
        <p:spPr>
          <a:xfrm>
            <a:off x="291663" y="4580582"/>
            <a:ext cx="5218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上述代码的运行结果如</a:t>
            </a:r>
            <a:r>
              <a:rPr lang="zh-CN" altLang="en-US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下图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所示。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7F1D75-18B9-6B72-8BFF-7222A05872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35479" y="4893539"/>
            <a:ext cx="5273040" cy="807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6139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 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其他内置对象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40A8C3-9EBE-6B41-228A-D36E81B15BC5}"/>
              </a:ext>
            </a:extLst>
          </p:cNvPr>
          <p:cNvSpPr txBox="1"/>
          <p:nvPr/>
        </p:nvSpPr>
        <p:spPr>
          <a:xfrm>
            <a:off x="291663" y="1417955"/>
            <a:ext cx="856067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1.Page</a:t>
            </a:r>
            <a:r>
              <a:rPr lang="zh-CN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与</a:t>
            </a:r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Config</a:t>
            </a:r>
            <a:r>
              <a:rPr lang="zh-CN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</a:t>
            </a:r>
            <a:endParaRPr lang="zh-CN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endParaRPr lang="fr-FR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Page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对象是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java.lang.Object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类的实例。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Page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对象是指向当前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程序本身的对象。</a:t>
            </a:r>
            <a:r>
              <a:rPr lang="en-US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age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对象可以使用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Object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类的方法，如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hansCode()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toString()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等方法。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Page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对象很少在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页面中使用。</a:t>
            </a:r>
          </a:p>
          <a:p>
            <a:pPr indent="266700" algn="just"/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Config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对象保存页面初始化配置信息。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Config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对象主要方法有：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①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getServletContext()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：获得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Servlet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与服务器交互的信息。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②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getInitParameter(String name)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：返回由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name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指定名字的初始化参数值。如果参数不存在，则返回空值。</a:t>
            </a:r>
            <a:endParaRPr lang="en-US" altLang="zh-CN" sz="1800" kern="100" dirty="0">
              <a:effectLst/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③</a:t>
            </a:r>
            <a:r>
              <a:rPr lang="fr-FR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getInitParameterNames(String name)</a:t>
            </a:r>
            <a:r>
              <a:rPr lang="zh-CN" altLang="zh-CN" sz="1800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：返回所有初始参数名称的集合。如果参数不存在，则返回空值。</a:t>
            </a:r>
          </a:p>
          <a:p>
            <a:pPr indent="266700" algn="just"/>
            <a:endParaRPr lang="zh-CN" altLang="en-US" sz="1400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426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pic>
        <p:nvPicPr>
          <p:cNvPr id="7" name="图片 6" descr="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434975" y="2381250"/>
            <a:ext cx="1593850" cy="732790"/>
          </a:xfrm>
          <a:prstGeom prst="rect">
            <a:avLst/>
          </a:prstGeom>
        </p:spPr>
      </p:pic>
      <p:sp>
        <p:nvSpPr>
          <p:cNvPr id="8" name="文本框 7" descr="7b0a20202020227461726765744d6f64756c65223a202270726f636573734f6e6c696e65466f6e7473220a7d0a"/>
          <p:cNvSpPr txBox="1"/>
          <p:nvPr/>
        </p:nvSpPr>
        <p:spPr>
          <a:xfrm>
            <a:off x="904875" y="1527810"/>
            <a:ext cx="184594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>
                <a:ln w="28575">
                  <a:solidFill>
                    <a:srgbClr val="3077B5"/>
                  </a:solidFill>
                </a:ln>
                <a:solidFill>
                  <a:schemeClr val="bg1"/>
                </a:solidFill>
                <a:latin typeface="汉仪力量黑简" panose="00020600040101010101" charset="-122"/>
                <a:ea typeface="汉仪力量黑简" panose="00020600040101010101" charset="-122"/>
                <a:sym typeface="汉仪力量黑简" panose="00020600040101010101" charset="-122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87320" y="1020509"/>
            <a:ext cx="5648960" cy="447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.1 </a:t>
            </a: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内置对象概述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.2 </a:t>
            </a: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Request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.3 </a:t>
            </a: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Response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.4 </a:t>
            </a: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Session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8.5 Application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8.6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 </a:t>
            </a: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Out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8.7 Exception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8.8 </a:t>
            </a:r>
            <a:r>
              <a:rPr lang="zh-CN" altLang="en-US" sz="2400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其他内置对象</a:t>
            </a:r>
            <a:endParaRPr lang="en-US" altLang="zh-CN" sz="2400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E1CC19A-91C2-E900-D8FC-4BBC5D543C6A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713EDE8-82F2-4D71-49E2-7A74543565F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84CBFF7-A2AD-5D60-CEC3-CF2343A3CC1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 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其他内置对象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00F2A7DB-5868-FD56-F3E6-CAD92E0F0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30101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40A8C3-9EBE-6B41-228A-D36E81B15BC5}"/>
              </a:ext>
            </a:extLst>
          </p:cNvPr>
          <p:cNvSpPr txBox="1"/>
          <p:nvPr/>
        </p:nvSpPr>
        <p:spPr>
          <a:xfrm>
            <a:off x="291663" y="1417955"/>
            <a:ext cx="856067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7970" algn="just"/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2. pageContext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</a:t>
            </a:r>
          </a:p>
          <a:p>
            <a:pPr indent="267970" algn="just"/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页面上下文对象</a:t>
            </a:r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pageContext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被封装为</a:t>
            </a:r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java.servlet.jsp.pageContext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接口，主要功能是存储与当前页面相关信息，例如属性、内置对象等。</a:t>
            </a:r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pageContext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对象也可以，并通过对象的方法用来获取当前页面信息。使用</a:t>
            </a:r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pageContext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对象提供的方法，可以访问本页面的其他对象，例如</a:t>
            </a:r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fr-FR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Response</a:t>
            </a:r>
            <a:r>
              <a:rPr lang="zh-CN" altLang="fr-FR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等对象。</a:t>
            </a:r>
            <a:r>
              <a:rPr lang="fr-FR" altLang="zh-CN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pageContext</a:t>
            </a:r>
            <a:r>
              <a:rPr lang="zh-CN" altLang="en-US" sz="1800" b="1" kern="100" dirty="0">
                <a:effectLst/>
                <a:latin typeface="汉仪雅酷黑 65W" panose="020B0604020202020204" charset="-122"/>
                <a:ea typeface="汉仪雅酷黑 65W" panose="020B0604020202020204" charset="-122"/>
              </a:rPr>
              <a:t>对象的主要方法如下表所示。</a:t>
            </a:r>
          </a:p>
          <a:p>
            <a:pPr indent="266700" algn="just"/>
            <a:endParaRPr lang="zh-CN" altLang="en-US" sz="1400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F95C3F3-9AFB-F9E4-7FBC-56CA0ED6C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82336"/>
              </p:ext>
            </p:extLst>
          </p:nvPr>
        </p:nvGraphicFramePr>
        <p:xfrm>
          <a:off x="1523999" y="3290887"/>
          <a:ext cx="6334126" cy="232473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7063">
                  <a:extLst>
                    <a:ext uri="{9D8B030D-6E8A-4147-A177-3AD203B41FA5}">
                      <a16:colId xmlns:a16="http://schemas.microsoft.com/office/drawing/2014/main" val="1686302761"/>
                    </a:ext>
                  </a:extLst>
                </a:gridCol>
                <a:gridCol w="3167063">
                  <a:extLst>
                    <a:ext uri="{9D8B030D-6E8A-4147-A177-3AD203B41FA5}">
                      <a16:colId xmlns:a16="http://schemas.microsoft.com/office/drawing/2014/main" val="4233584956"/>
                    </a:ext>
                  </a:extLst>
                </a:gridCol>
              </a:tblGrid>
              <a:tr h="387456">
                <a:tc>
                  <a:txBody>
                    <a:bodyPr/>
                    <a:lstStyle/>
                    <a:p>
                      <a:pPr indent="229235" algn="ctr"/>
                      <a:r>
                        <a:rPr lang="zh-CN" sz="1000" b="1" kern="100">
                          <a:effectLst/>
                        </a:rPr>
                        <a:t>方法名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9235" algn="ctr"/>
                      <a:r>
                        <a:rPr lang="zh-CN" sz="1000" b="1" kern="100">
                          <a:effectLst/>
                        </a:rPr>
                        <a:t>方法作用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6177927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indent="356870" algn="ctr"/>
                      <a:r>
                        <a:rPr lang="fr-FR" sz="1000" kern="100">
                          <a:effectLst/>
                        </a:rPr>
                        <a:t>pageContext.setAttribute</a:t>
                      </a:r>
                      <a:r>
                        <a:rPr lang="fr-FR" sz="1000" kern="10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fr-FR" sz="1000" kern="100">
                          <a:effectLst/>
                        </a:rPr>
                        <a:t>String name</a:t>
                      </a:r>
                      <a:r>
                        <a:rPr lang="fr-FR" sz="1000" kern="100">
                          <a:solidFill>
                            <a:srgbClr val="0066FF"/>
                          </a:solidFill>
                          <a:effectLst/>
                        </a:rPr>
                        <a:t>,</a:t>
                      </a:r>
                      <a:endParaRPr lang="zh-CN" sz="1100" kern="100">
                        <a:effectLst/>
                      </a:endParaRPr>
                    </a:p>
                    <a:p>
                      <a:pPr indent="356870" algn="ctr"/>
                      <a:r>
                        <a:rPr lang="fr-FR" sz="1000" kern="100">
                          <a:effectLst/>
                        </a:rPr>
                        <a:t>Object obj</a:t>
                      </a:r>
                      <a:r>
                        <a:rPr lang="fr-FR" sz="1000" kern="10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1000" kern="100">
                          <a:effectLst/>
                        </a:rPr>
                        <a:t>在</a:t>
                      </a:r>
                      <a:r>
                        <a:rPr lang="fr-FR" sz="1000" kern="100">
                          <a:effectLst/>
                        </a:rPr>
                        <a:t>pageContext</a:t>
                      </a:r>
                      <a:r>
                        <a:rPr lang="zh-CN" sz="1000" kern="100">
                          <a:effectLst/>
                        </a:rPr>
                        <a:t>对象中设置新的属性名和属性值的键值对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6710497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indent="356870" algn="ctr"/>
                      <a:r>
                        <a:rPr lang="fr-FR" sz="1000" kern="100">
                          <a:effectLst/>
                        </a:rPr>
                        <a:t>pageContext.getAttribute(String name)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1000" kern="100">
                          <a:effectLst/>
                        </a:rPr>
                        <a:t>返回</a:t>
                      </a:r>
                      <a:r>
                        <a:rPr lang="fr-FR" sz="1000" kern="100">
                          <a:effectLst/>
                        </a:rPr>
                        <a:t>pageContext</a:t>
                      </a:r>
                      <a:r>
                        <a:rPr lang="zh-CN" sz="1000" kern="100">
                          <a:effectLst/>
                        </a:rPr>
                        <a:t>对象中与属性名对应的属性值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40847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indent="356870" algn="ctr"/>
                      <a:r>
                        <a:rPr lang="fr-FR" sz="1000" kern="100">
                          <a:effectLst/>
                        </a:rPr>
                        <a:t>pageContext.findAttribute(String name)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1000" kern="100">
                          <a:effectLst/>
                        </a:rPr>
                        <a:t>按照</a:t>
                      </a:r>
                      <a:r>
                        <a:rPr lang="fr-FR" sz="1000" kern="100">
                          <a:effectLst/>
                        </a:rPr>
                        <a:t>page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fr-FR" sz="1000" kern="100">
                          <a:effectLst/>
                        </a:rPr>
                        <a:t>request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fr-FR" sz="1000" kern="100">
                          <a:effectLst/>
                        </a:rPr>
                        <a:t>session</a:t>
                      </a:r>
                      <a:r>
                        <a:rPr lang="zh-CN" sz="1000" kern="100">
                          <a:effectLst/>
                        </a:rPr>
                        <a:t>和</a:t>
                      </a:r>
                      <a:r>
                        <a:rPr lang="fr-FR" sz="1000" kern="100">
                          <a:effectLst/>
                        </a:rPr>
                        <a:t>application</a:t>
                      </a:r>
                      <a:r>
                        <a:rPr lang="zh-CN" sz="1000" kern="100">
                          <a:effectLst/>
                        </a:rPr>
                        <a:t>的次序查找</a:t>
                      </a:r>
                      <a:r>
                        <a:rPr lang="fr-FR" sz="1000" kern="100">
                          <a:effectLst/>
                        </a:rPr>
                        <a:t>name</a:t>
                      </a:r>
                      <a:r>
                        <a:rPr lang="zh-CN" sz="1000" kern="100">
                          <a:effectLst/>
                        </a:rPr>
                        <a:t>指定名字的对象属性值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3368967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indent="356870" algn="ctr"/>
                      <a:r>
                        <a:rPr lang="fr-FR" sz="1000" kern="100">
                          <a:effectLst/>
                        </a:rPr>
                        <a:t>pageContext.removeAttribute(String name)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1000" kern="100">
                          <a:effectLst/>
                        </a:rPr>
                        <a:t>删除特定范围内的属性名对应的属性值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4690192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indent="356870" algn="ctr"/>
                      <a:r>
                        <a:rPr lang="fr-FR" sz="1000" kern="100">
                          <a:effectLst/>
                        </a:rPr>
                        <a:t>pageContext.getAttributesScope(String name)</a:t>
                      </a:r>
                      <a:endParaRPr lang="zh-CN" sz="11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1000" kern="100" dirty="0">
                          <a:effectLst/>
                        </a:rPr>
                        <a:t>返回整型数据表示与属性名对应的属性的作用域</a:t>
                      </a:r>
                      <a:endParaRPr lang="zh-CN" sz="11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7674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731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219056" y="655847"/>
            <a:ext cx="8705888" cy="4687787"/>
          </a:xfrm>
          <a:prstGeom prst="rect">
            <a:avLst/>
          </a:prstGeom>
          <a:solidFill>
            <a:srgbClr val="EFF6FC"/>
          </a:solidFill>
          <a:ln w="1905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5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7395" y="1695450"/>
            <a:ext cx="7653655" cy="2130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      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本章内容主要向读者介绍了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容器中的内置对象的作用域以及使用方法。针对每个内置对象进行使用方法的讲解，并使用这些对象借助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文件实现简单的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Web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应用开发。</a:t>
            </a:r>
            <a:endParaRPr lang="en-US" altLang="zh-CN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      通过本章的学习，需要读者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  <a:sym typeface="+mn-ea"/>
              </a:rPr>
              <a:t>了解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  <a:sym typeface="+mn-ea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  <a:sym typeface="+mn-ea"/>
              </a:rPr>
              <a:t>文件开发的方法；掌握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  <a:sym typeface="+mn-ea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  <a:sym typeface="+mn-ea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  <a:sym typeface="+mn-ea"/>
              </a:rPr>
              <a:t>Response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  <a:sym typeface="+mn-ea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  <a:sym typeface="+mn-ea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  <a:sym typeface="+mn-ea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  <a:sym typeface="+mn-ea"/>
              </a:rPr>
              <a:t>Application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  <a:sym typeface="+mn-ea"/>
              </a:rPr>
              <a:t>等对象的作用和数据处理过程；</a:t>
            </a:r>
            <a:endParaRPr lang="zh-CN" altLang="en-US" dirty="0"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114620" y="506571"/>
            <a:ext cx="8925795" cy="201335"/>
            <a:chOff x="152827" y="104775"/>
            <a:chExt cx="11901060" cy="268446"/>
          </a:xfrm>
        </p:grpSpPr>
        <p:sp>
          <p:nvSpPr>
            <p:cNvPr id="20" name="等腰三角形 19"/>
            <p:cNvSpPr/>
            <p:nvPr userDrawn="1">
              <p:custDataLst>
                <p:tags r:id="rId14"/>
              </p:custDataLst>
            </p:nvPr>
          </p:nvSpPr>
          <p:spPr>
            <a:xfrm>
              <a:off x="226219" y="104775"/>
              <a:ext cx="339306" cy="268446"/>
            </a:xfrm>
            <a:prstGeom prst="triangle">
              <a:avLst>
                <a:gd name="adj" fmla="val 49837"/>
              </a:avLst>
            </a:pr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等腰三角形 20"/>
            <p:cNvSpPr/>
            <p:nvPr userDrawn="1">
              <p:custDataLst>
                <p:tags r:id="rId15"/>
              </p:custDataLst>
            </p:nvPr>
          </p:nvSpPr>
          <p:spPr>
            <a:xfrm>
              <a:off x="152827" y="161925"/>
              <a:ext cx="335329" cy="211296"/>
            </a:xfrm>
            <a:prstGeom prst="triangle">
              <a:avLst>
                <a:gd name="adj" fmla="val 28002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等腰三角形 21"/>
            <p:cNvSpPr/>
            <p:nvPr userDrawn="1">
              <p:custDataLst>
                <p:tags r:id="rId16"/>
              </p:custDataLst>
            </p:nvPr>
          </p:nvSpPr>
          <p:spPr>
            <a:xfrm flipH="1">
              <a:off x="11606211" y="114300"/>
              <a:ext cx="447676" cy="250030"/>
            </a:xfrm>
            <a:prstGeom prst="triangle">
              <a:avLst>
                <a:gd name="adj" fmla="val 7382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  <p:sp>
          <p:nvSpPr>
            <p:cNvPr id="23" name="等腰三角形 22"/>
            <p:cNvSpPr/>
            <p:nvPr userDrawn="1">
              <p:custDataLst>
                <p:tags r:id="rId17"/>
              </p:custDataLst>
            </p:nvPr>
          </p:nvSpPr>
          <p:spPr>
            <a:xfrm flipH="1">
              <a:off x="11649074" y="154781"/>
              <a:ext cx="354804" cy="195261"/>
            </a:xfrm>
            <a:prstGeom prst="triangle">
              <a:avLst>
                <a:gd name="adj" fmla="val 73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350" dirty="0"/>
            </a:p>
          </p:txBody>
        </p:sp>
      </p:grpSp>
      <p:pic>
        <p:nvPicPr>
          <p:cNvPr id="13" name="图片 12" descr="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1345" y="996315"/>
            <a:ext cx="2352675" cy="6191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2005" y="1115060"/>
            <a:ext cx="2152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</a:rPr>
              <a:t>    </a:t>
            </a:r>
            <a:r>
              <a:rPr lang="zh-CN" altLang="en-US" sz="2000">
                <a:solidFill>
                  <a:schemeClr val="bg1"/>
                </a:solidFill>
                <a:latin typeface="汉仪雅酷黑 65W" panose="020B0604020202020204" charset="-122"/>
                <a:ea typeface="汉仪雅酷黑 65W" panose="020B0604020202020204" charset="-122"/>
              </a:rPr>
              <a:t>本章小结</a:t>
            </a: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829310" y="2169795"/>
            <a:ext cx="7426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>
            <a:off x="830580" y="2590165"/>
            <a:ext cx="7426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802005" y="3010535"/>
            <a:ext cx="7426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6"/>
            </p:custDataLst>
          </p:nvPr>
        </p:nvCxnSpPr>
        <p:spPr>
          <a:xfrm>
            <a:off x="747395" y="3430905"/>
            <a:ext cx="7426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7"/>
            </p:custDataLst>
          </p:nvPr>
        </p:nvCxnSpPr>
        <p:spPr>
          <a:xfrm>
            <a:off x="747395" y="3818890"/>
            <a:ext cx="7426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8"/>
            </p:custDataLst>
          </p:nvPr>
        </p:nvCxnSpPr>
        <p:spPr>
          <a:xfrm>
            <a:off x="747395" y="4206875"/>
            <a:ext cx="7426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>
            <a:off x="802005" y="4645660"/>
            <a:ext cx="7426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10"/>
            </p:custDataLst>
          </p:nvPr>
        </p:nvCxnSpPr>
        <p:spPr>
          <a:xfrm>
            <a:off x="747395" y="5084445"/>
            <a:ext cx="7426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未标题-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2BC1BC2-ED22-0DE2-B6E5-AFA76087C9EE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14D3E3F-544C-1643-3506-165E313A8F8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  <a:sym typeface="+mn-ea"/>
                </a:rPr>
                <a:t>内置对象</a:t>
              </a:r>
              <a:endParaRPr lang="zh-CN" altLang="en-US" sz="1400" dirty="0">
                <a:solidFill>
                  <a:srgbClr val="3077B5"/>
                </a:solidFill>
                <a:latin typeface="汉仪雅酷黑简" panose="00020600040101010101" charset="-122"/>
                <a:ea typeface="汉仪雅酷黑简" panose="00020600040101010101" charset="-122"/>
                <a:cs typeface="汉仪雅酷黑简" panose="00020600040101010101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5A326CE-CE13-1277-01E2-EBF2C920545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.1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 JSP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内置对象概述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2017713"/>
            <a:ext cx="8272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404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开发时，有一部分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Java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对象无需开发者使用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new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关键字进行创建。这些对象是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Web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容器加载的一组标准对象，在编写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代码时，这些对象可以直接被使用。这些对象被称为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内置对象。</a:t>
            </a:r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1404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内置对象的构建是基于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HTTP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协议的，可以使用这些对象完成来收集浏览器请求发出的信息、响应浏览器请求以及和存储请求中的变量等工作。使用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内置对象可以减少开发者开发的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Java Web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应用的开发工作量。</a:t>
            </a:r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1404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提供了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9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个内置对象，分别是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Response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Out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Application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Config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PageContext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Page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Exception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对象，其中最常用的是前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5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个对象。</a:t>
            </a:r>
          </a:p>
          <a:p>
            <a:pPr algn="just"/>
            <a:endParaRPr lang="zh-CN" altLang="en-US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.1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 JSP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内置对象概述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352708"/>
            <a:ext cx="827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3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常用内置对象及其说明如下表所示。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CFA2CB3-67C4-3E87-8A95-221351B68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576388"/>
              </p:ext>
            </p:extLst>
          </p:nvPr>
        </p:nvGraphicFramePr>
        <p:xfrm>
          <a:off x="544113" y="1766887"/>
          <a:ext cx="8272462" cy="37490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890173">
                  <a:extLst>
                    <a:ext uri="{9D8B030D-6E8A-4147-A177-3AD203B41FA5}">
                      <a16:colId xmlns:a16="http://schemas.microsoft.com/office/drawing/2014/main" val="3495137055"/>
                    </a:ext>
                  </a:extLst>
                </a:gridCol>
                <a:gridCol w="1890173">
                  <a:extLst>
                    <a:ext uri="{9D8B030D-6E8A-4147-A177-3AD203B41FA5}">
                      <a16:colId xmlns:a16="http://schemas.microsoft.com/office/drawing/2014/main" val="1124583367"/>
                    </a:ext>
                  </a:extLst>
                </a:gridCol>
                <a:gridCol w="1890173">
                  <a:extLst>
                    <a:ext uri="{9D8B030D-6E8A-4147-A177-3AD203B41FA5}">
                      <a16:colId xmlns:a16="http://schemas.microsoft.com/office/drawing/2014/main" val="3597315313"/>
                    </a:ext>
                  </a:extLst>
                </a:gridCol>
                <a:gridCol w="2601943">
                  <a:extLst>
                    <a:ext uri="{9D8B030D-6E8A-4147-A177-3AD203B41FA5}">
                      <a16:colId xmlns:a16="http://schemas.microsoft.com/office/drawing/2014/main" val="260113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b="1" kern="100">
                          <a:effectLst/>
                        </a:rPr>
                        <a:t>对象名称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b="1" kern="100">
                          <a:effectLst/>
                        </a:rPr>
                        <a:t>所属类型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b="1" kern="100">
                          <a:effectLst/>
                        </a:rPr>
                        <a:t>作用域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b="1" kern="100">
                          <a:effectLst/>
                        </a:rPr>
                        <a:t>说明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233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Request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javax.servlet.http.HttpServletRequest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Request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</a:rPr>
                        <a:t>提供对客户端</a:t>
                      </a:r>
                      <a:r>
                        <a:rPr lang="en-US" sz="900" kern="100" dirty="0">
                          <a:effectLst/>
                        </a:rPr>
                        <a:t>HTTP</a:t>
                      </a:r>
                      <a:r>
                        <a:rPr lang="zh-CN" sz="900" kern="100" dirty="0">
                          <a:effectLst/>
                        </a:rPr>
                        <a:t>请求数据的访问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496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Response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javax.servlet.http.HttpServletResponse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Page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>
                          <a:effectLst/>
                        </a:rPr>
                        <a:t>响应访问者请求，用来向客户端返回数据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577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Session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javax.servlet.http.HttpSession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Session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</a:rPr>
                        <a:t>用来保存在服务器与一个客户端之间需要保存的数据，当客户端关闭网站的所有网页时，</a:t>
                      </a:r>
                      <a:r>
                        <a:rPr lang="en-US" sz="900" kern="100" dirty="0">
                          <a:effectLst/>
                        </a:rPr>
                        <a:t>session</a:t>
                      </a:r>
                      <a:r>
                        <a:rPr lang="zh-CN" sz="900" kern="100" dirty="0">
                          <a:effectLst/>
                        </a:rPr>
                        <a:t>变量会自动消失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5652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Out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javax.servlet.jsp.JspWriter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Page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</a:rPr>
                        <a:t>提供对输出流的访问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7364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Application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javax.servlet.ServletContext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Application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</a:rPr>
                        <a:t>应用程序上下文，允许</a:t>
                      </a:r>
                      <a:r>
                        <a:rPr lang="en-US" sz="900" kern="100" dirty="0">
                          <a:effectLst/>
                        </a:rPr>
                        <a:t>JSP</a:t>
                      </a:r>
                      <a:r>
                        <a:rPr lang="zh-CN" sz="900" kern="100" dirty="0">
                          <a:effectLst/>
                        </a:rPr>
                        <a:t>页面与包括在同一应用程序中的任何</a:t>
                      </a:r>
                      <a:r>
                        <a:rPr lang="en-US" sz="900" kern="100" dirty="0">
                          <a:effectLst/>
                        </a:rPr>
                        <a:t>web</a:t>
                      </a:r>
                      <a:r>
                        <a:rPr lang="zh-CN" sz="900" kern="100" dirty="0">
                          <a:effectLst/>
                        </a:rPr>
                        <a:t>组件共享信息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4169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pageContext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javax.servlet.jsp.PageContext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Page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 dirty="0">
                          <a:effectLst/>
                        </a:rPr>
                        <a:t>JSP</a:t>
                      </a:r>
                      <a:r>
                        <a:rPr lang="zh-CN" sz="900" kern="100" dirty="0">
                          <a:effectLst/>
                        </a:rPr>
                        <a:t>页面本身的上下文，该内置对象提供了一组方法来管理具有不同作用域的属性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984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Page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javax.servlet.jsp.HttpJspPage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Page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 dirty="0">
                          <a:effectLst/>
                        </a:rPr>
                        <a:t>JSP</a:t>
                      </a:r>
                      <a:r>
                        <a:rPr lang="zh-CN" sz="900" kern="100" dirty="0">
                          <a:effectLst/>
                        </a:rPr>
                        <a:t>页面对应的</a:t>
                      </a:r>
                      <a:r>
                        <a:rPr lang="en-US" sz="900" kern="100" dirty="0">
                          <a:effectLst/>
                        </a:rPr>
                        <a:t>Servlet</a:t>
                      </a:r>
                      <a:r>
                        <a:rPr lang="zh-CN" sz="900" kern="100" dirty="0">
                          <a:effectLst/>
                        </a:rPr>
                        <a:t>类实例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594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Config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javax.servlet.ServletConfig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Page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</a:rPr>
                        <a:t>允许将初始化数据传递给一个</a:t>
                      </a:r>
                      <a:r>
                        <a:rPr lang="en-US" sz="900" kern="100" dirty="0">
                          <a:effectLst/>
                        </a:rPr>
                        <a:t>JSP</a:t>
                      </a:r>
                      <a:r>
                        <a:rPr lang="zh-CN" sz="900" kern="100" dirty="0">
                          <a:effectLst/>
                        </a:rPr>
                        <a:t>页面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325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Exception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java.lang.Throwable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</a:rPr>
                        <a:t>Page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</a:rPr>
                        <a:t>由指定的</a:t>
                      </a:r>
                      <a:r>
                        <a:rPr lang="en-US" sz="900" kern="100" dirty="0">
                          <a:effectLst/>
                        </a:rPr>
                        <a:t>JSP</a:t>
                      </a:r>
                      <a:r>
                        <a:rPr lang="zh-CN" sz="900" kern="100" dirty="0">
                          <a:effectLst/>
                        </a:rPr>
                        <a:t>中的错误处理页面访问的异常数据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4402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53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.1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 JSP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内置对象概述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352708"/>
            <a:ext cx="82724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3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有关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常用内置对象的作用域说明如下所示：</a:t>
            </a:r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133200" algn="just"/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13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1.Application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对象：对象在与创建它的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页面属于相同的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Web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应用程序的任意一个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页面中可以被访问。</a:t>
            </a:r>
          </a:p>
          <a:p>
            <a:pPr indent="133200" algn="just"/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13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2.Session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对象：对象在与创建它的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页面共享相同的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HTTP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会话的任意一个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页面中可以被访问。</a:t>
            </a:r>
          </a:p>
          <a:p>
            <a:pPr indent="133200" algn="just"/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13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3.Request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对象：对象在与创建它的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页面监听的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HTTP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请求相同的任意一个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页面中可以被访问。</a:t>
            </a:r>
          </a:p>
          <a:p>
            <a:pPr indent="133200" algn="just"/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13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4.Page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对象：对象只能在创建它的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页面中被访问。</a:t>
            </a:r>
          </a:p>
          <a:p>
            <a:pPr indent="133200" algn="just"/>
            <a:endParaRPr lang="zh-CN" altLang="en-US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0789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2 R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equest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352708"/>
            <a:ext cx="8272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1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对象是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HttpServletRequest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类的实例。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对象主要用于接收客户端通过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HTTP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协议连接并传输到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Web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服务器端的数据，例如用户在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form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表单中填写的信息等。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对象可以用来封装一次请求，客户端的请求参数都被封装在该对象里。当客户端通过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HTTP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协议请求一个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页面时，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容器会自动创建一个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对象并将请求信息包装到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对象中，当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容器的请求处理完成后，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对象就会被销毁。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对象的常用方法主要用来处理客户端浏览器提交的请求信息，以便作出做出相应的处理。</a:t>
            </a:r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使用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对象调用相应的方法可以获得所需要的封装信息。例如，使用表单向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Web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服务器提交信息：</a:t>
            </a:r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313200" algn="just"/>
            <a:endParaRPr lang="zh-CN" altLang="en-US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31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&lt;form method=get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｜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post action=”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服务器端应用程序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URL”&gt;</a:t>
            </a:r>
          </a:p>
          <a:p>
            <a:pPr indent="313200" algn="just"/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post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或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get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方法提交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HTML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表单信息。使用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post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方式和使用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get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方式提交数据相比而言，使用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post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方法提交的数据不被显示，比较安全。而使用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get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方法提交的数据会附加到请求的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URL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之后，将在地址栏目中显示出来，存在不安全因素。</a:t>
            </a:r>
          </a:p>
          <a:p>
            <a:pPr indent="133200" algn="just"/>
            <a:endParaRPr lang="zh-CN" altLang="en-US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708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2 R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equest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352708"/>
            <a:ext cx="827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下表中列出了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对象中的常用方法。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7AB53FB-F5E9-2269-9E68-A2D6D64F3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051748"/>
              </p:ext>
            </p:extLst>
          </p:nvPr>
        </p:nvGraphicFramePr>
        <p:xfrm>
          <a:off x="1285240" y="2020371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5866119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5189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方法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b="1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说明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189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setAttribute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(String </a:t>
                      </a:r>
                      <a:r>
                        <a:rPr lang="en-US" sz="9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name,Object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obj)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用于设置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Request</a:t>
                      </a:r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对象中的属性名及其属性值，在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Request</a:t>
                      </a:r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对象中存储的数据以键值对的形式存在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419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getAttribute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(String name)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根据属性名获取属性值，若不存在指定的属性，则返回</a:t>
                      </a: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null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36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removeAttribute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(string name)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用于根据属性名删</a:t>
                      </a:r>
                      <a:r>
                        <a:rPr lang="zh-CN" alt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除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Request</a:t>
                      </a:r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对象中存储的一对属性键值对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976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getParameter(string name)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根据参数名获取客户端传送给服务器端的参数值，若不存在该参数，则返回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null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6573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getParameterNames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用于获取客户端传送给服务器端的所有参数名字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538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getParameterValues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(String name)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用于获取指定参数的所有值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972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getCookies()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用于返回客户端的所有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Cookie</a:t>
                      </a:r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对象，返回值是一个</a:t>
                      </a: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Cookie</a:t>
                      </a:r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数组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500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356870" algn="ctr"/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getCharacterEncoding()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356870" algn="ctr"/>
                      <a:r>
                        <a:rPr lang="zh-CN" sz="9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返回请求中的字符编码方式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3409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2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45" y="0"/>
            <a:ext cx="8107680" cy="58420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815" y="5311775"/>
            <a:ext cx="6116955" cy="4083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0685" y="765810"/>
            <a:ext cx="3932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8</a:t>
            </a:r>
            <a:r>
              <a:rPr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.</a:t>
            </a:r>
            <a:r>
              <a:rPr 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2 R</a:t>
            </a:r>
            <a:r>
              <a:rPr lang="en-US" altLang="zh-CN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equest</a:t>
            </a:r>
            <a:r>
              <a:rPr lang="zh-CN" altLang="en-US" sz="2000" b="1" dirty="0">
                <a:solidFill>
                  <a:srgbClr val="3077B5"/>
                </a:solidFill>
                <a:latin typeface="汉仪雅酷黑 65W" panose="020B0604020202020204" charset="-122"/>
                <a:ea typeface="汉仪雅酷黑 65W" panose="020B0604020202020204" charset="-122"/>
                <a:cs typeface="汉仪雅酷黑 65W" panose="020B0604020202020204" charset="-122"/>
              </a:rPr>
              <a:t>对象</a:t>
            </a:r>
            <a:endParaRPr sz="2000" b="1" dirty="0">
              <a:solidFill>
                <a:srgbClr val="3077B5"/>
              </a:solidFill>
              <a:latin typeface="汉仪雅酷黑 65W" panose="020B0604020202020204" charset="-122"/>
              <a:ea typeface="汉仪雅酷黑 65W" panose="020B0604020202020204" charset="-122"/>
              <a:cs typeface="汉仪雅酷黑 65W" panose="020B0604020202020204" charset="-122"/>
            </a:endParaRPr>
          </a:p>
        </p:txBody>
      </p:sp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4145" y="104140"/>
            <a:ext cx="1975485" cy="494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B13176-76CA-E664-23C8-02AEB44071B4}"/>
              </a:ext>
            </a:extLst>
          </p:cNvPr>
          <p:cNvSpPr txBox="1"/>
          <p:nvPr/>
        </p:nvSpPr>
        <p:spPr>
          <a:xfrm>
            <a:off x="435768" y="1164590"/>
            <a:ext cx="82724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13200" algn="just"/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上述表格中列举出的在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Rrequest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对象中封装的方法中使用较多的方法包括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getParameter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、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getParameterNames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和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getParameterValues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()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。一般通过调用这几个方法来获取请求对象中所包含的参数的值。以下实例演示了如何利用表单传递参数。</a:t>
            </a:r>
            <a:endParaRPr lang="en-US" altLang="zh-CN" dirty="0">
              <a:latin typeface="汉仪雅酷黑 65W" panose="020B0604020202020204" charset="-122"/>
              <a:ea typeface="汉仪雅酷黑 65W" panose="020B0604020202020204" charset="-122"/>
            </a:endParaRPr>
          </a:p>
          <a:p>
            <a:pPr indent="313200" algn="just"/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[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例</a:t>
            </a:r>
            <a:r>
              <a:rPr lang="en-US" altLang="zh-CN" dirty="0">
                <a:latin typeface="汉仪雅酷黑 65W" panose="020B0604020202020204" charset="-122"/>
                <a:ea typeface="汉仪雅酷黑 65W" panose="020B0604020202020204" charset="-122"/>
              </a:rPr>
              <a:t>8.1]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利用表单传递参数（</a:t>
            </a:r>
            <a:r>
              <a:rPr lang="en-US" altLang="zh-CN" dirty="0" err="1">
                <a:latin typeface="汉仪雅酷黑 65W" panose="020B0604020202020204" charset="-122"/>
                <a:ea typeface="汉仪雅酷黑 65W" panose="020B0604020202020204" charset="-122"/>
              </a:rPr>
              <a:t>requestJSP.jsp</a:t>
            </a:r>
            <a:r>
              <a:rPr lang="zh-CN" altLang="en-US" dirty="0">
                <a:latin typeface="汉仪雅酷黑 65W" panose="020B0604020202020204" charset="-122"/>
                <a:ea typeface="汉仪雅酷黑 65W" panose="020B0604020202020204" charset="-122"/>
              </a:rPr>
              <a:t>）代码清单如下。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&lt;%@ page </a:t>
            </a:r>
            <a:r>
              <a:rPr lang="en-US" altLang="zh-CN" sz="900" dirty="0" err="1">
                <a:latin typeface="汉仪雅酷黑 65W" panose="020B0604020202020204" charset="-122"/>
                <a:ea typeface="汉仪雅酷黑 65W" panose="020B0604020202020204" charset="-122"/>
              </a:rPr>
              <a:t>contentType</a:t>
            </a:r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="text/html; charset=gb2312" language="java" %&gt;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&lt;html&gt;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&lt;body&gt;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&lt;form action= "</a:t>
            </a:r>
            <a:r>
              <a:rPr lang="en-US" altLang="zh-CN" sz="900" dirty="0" err="1">
                <a:latin typeface="汉仪雅酷黑 65W" panose="020B0604020202020204" charset="-122"/>
                <a:ea typeface="汉仪雅酷黑 65W" panose="020B0604020202020204" charset="-122"/>
              </a:rPr>
              <a:t>receive.jsp</a:t>
            </a:r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" method="post"&gt;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    &lt;h2&gt;Information Submit&lt;/h2&gt;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    Name :&lt;input name="name"&gt;&lt;</a:t>
            </a:r>
            <a:r>
              <a:rPr lang="en-US" altLang="zh-CN" sz="900" dirty="0" err="1">
                <a:latin typeface="汉仪雅酷黑 65W" panose="020B0604020202020204" charset="-122"/>
                <a:ea typeface="汉仪雅酷黑 65W" panose="020B0604020202020204" charset="-122"/>
              </a:rPr>
              <a:t>br</a:t>
            </a:r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    Age :&lt;input name="age"&gt;&lt;</a:t>
            </a:r>
            <a:r>
              <a:rPr lang="en-US" altLang="zh-CN" sz="900" dirty="0" err="1">
                <a:latin typeface="汉仪雅酷黑 65W" panose="020B0604020202020204" charset="-122"/>
                <a:ea typeface="汉仪雅酷黑 65W" panose="020B0604020202020204" charset="-122"/>
              </a:rPr>
              <a:t>br</a:t>
            </a:r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    &lt;input type="submit" value="submit"&gt;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&lt;/form&gt;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&lt;/body&gt;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&lt;/html&gt;</a:t>
            </a:r>
          </a:p>
          <a:p>
            <a:pPr indent="313200" algn="just"/>
            <a:r>
              <a:rPr lang="zh-CN" altLang="en-US" sz="900" dirty="0">
                <a:latin typeface="汉仪雅酷黑 65W" panose="020B0604020202020204" charset="-122"/>
                <a:ea typeface="汉仪雅酷黑 65W" panose="020B0604020202020204" charset="-122"/>
              </a:rPr>
              <a:t>页面</a:t>
            </a:r>
            <a:r>
              <a:rPr lang="en-US" altLang="zh-CN" sz="900" dirty="0" err="1">
                <a:latin typeface="汉仪雅酷黑 65W" panose="020B0604020202020204" charset="-122"/>
                <a:ea typeface="汉仪雅酷黑 65W" panose="020B0604020202020204" charset="-122"/>
              </a:rPr>
              <a:t>receive.jsp</a:t>
            </a:r>
            <a:r>
              <a:rPr lang="zh-CN" altLang="en-US" sz="900" dirty="0">
                <a:latin typeface="汉仪雅酷黑 65W" panose="020B0604020202020204" charset="-122"/>
                <a:ea typeface="汉仪雅酷黑 65W" panose="020B0604020202020204" charset="-122"/>
              </a:rPr>
              <a:t>中的代码如下：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&lt;%@ page </a:t>
            </a:r>
            <a:r>
              <a:rPr lang="en-US" altLang="zh-CN" sz="900" dirty="0" err="1">
                <a:latin typeface="汉仪雅酷黑 65W" panose="020B0604020202020204" charset="-122"/>
                <a:ea typeface="汉仪雅酷黑 65W" panose="020B0604020202020204" charset="-122"/>
              </a:rPr>
              <a:t>contentType</a:t>
            </a:r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="text/html; charset=gb2312" language="java" %&gt;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&lt;html&gt;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  &lt;body&gt;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     &lt;% String name=</a:t>
            </a:r>
            <a:r>
              <a:rPr lang="en-US" altLang="zh-CN" sz="900" dirty="0" err="1">
                <a:latin typeface="汉仪雅酷黑 65W" panose="020B0604020202020204" charset="-122"/>
                <a:ea typeface="汉仪雅酷黑 65W" panose="020B0604020202020204" charset="-122"/>
              </a:rPr>
              <a:t>request.getParameter</a:t>
            </a:r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("name") 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String age=</a:t>
            </a:r>
            <a:r>
              <a:rPr lang="en-US" altLang="zh-CN" sz="900" dirty="0" err="1">
                <a:latin typeface="汉仪雅酷黑 65W" panose="020B0604020202020204" charset="-122"/>
                <a:ea typeface="汉仪雅酷黑 65W" panose="020B0604020202020204" charset="-122"/>
              </a:rPr>
              <a:t>request.getParameter</a:t>
            </a:r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("age") 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%&gt;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Name:&lt;%=name%&gt;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Age:&lt;%=age%&gt;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&lt;/body&gt;</a:t>
            </a:r>
          </a:p>
          <a:p>
            <a:pPr indent="313200" algn="just"/>
            <a:r>
              <a:rPr lang="en-US" altLang="zh-CN" sz="900" dirty="0">
                <a:latin typeface="汉仪雅酷黑 65W" panose="020B0604020202020204" charset="-122"/>
                <a:ea typeface="汉仪雅酷黑 65W" panose="020B0604020202020204" charset="-122"/>
              </a:rPr>
              <a:t>&lt;/html&gt;</a:t>
            </a:r>
          </a:p>
          <a:p>
            <a:pPr indent="313200" algn="just"/>
            <a:endParaRPr lang="zh-CN" altLang="en-US" dirty="0">
              <a:latin typeface="汉仪雅酷黑 65W" panose="020B0604020202020204" charset="-122"/>
              <a:ea typeface="汉仪雅酷黑 65W" panose="020B060402020202020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851303A-BD9F-3C7E-15B1-0FB02DB01065}"/>
              </a:ext>
            </a:extLst>
          </p:cNvPr>
          <p:cNvGrpSpPr/>
          <p:nvPr/>
        </p:nvGrpSpPr>
        <p:grpSpPr>
          <a:xfrm>
            <a:off x="6911340" y="227965"/>
            <a:ext cx="2143125" cy="307975"/>
            <a:chOff x="3716" y="3214"/>
            <a:chExt cx="8453" cy="48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DFE6255-83D2-1BCD-732B-A6ECC0C6CC4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002" y="3214"/>
              <a:ext cx="8167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fontAlgn="auto">
                <a:lnSpc>
                  <a:spcPct val="100000"/>
                </a:lnSpc>
              </a:pP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第八章 </a:t>
              </a:r>
              <a:r>
                <a:rPr lang="en-US" altLang="zh-CN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JSP</a:t>
              </a:r>
              <a:r>
                <a:rPr lang="zh-CN" altLang="en-US" sz="1400" dirty="0">
                  <a:solidFill>
                    <a:srgbClr val="3077B5"/>
                  </a:solidFill>
                  <a:latin typeface="汉仪雅酷黑简" panose="00020600040101010101" charset="-122"/>
                  <a:ea typeface="汉仪雅酷黑简" panose="00020600040101010101" charset="-122"/>
                  <a:cs typeface="汉仪雅酷黑简" panose="00020600040101010101" charset="-122"/>
                </a:rPr>
                <a:t>内置对象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3BFAFBE-F4EC-E9CF-81AC-C2B960C010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716" y="3292"/>
              <a:ext cx="286" cy="327"/>
            </a:xfrm>
            <a:prstGeom prst="rect">
              <a:avLst/>
            </a:prstGeom>
            <a:solidFill>
              <a:srgbClr val="3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98667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kxZGE1NGE1N2ExYmYyZDVkNTFiOTBmMzcyOTJkMzMifQ=="/>
  <p:tag name="KSO_WPP_MARK_KEY" val="f21fd5cb-2cc2-452d-a0f7-15fbb14bf7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6"/>
  <p:tag name="KSO_WM_UNIT_ID" val="custom20204411_11*i*6"/>
  <p:tag name="KSO_WM_TEMPLATE_CATEGORY" val="custom"/>
  <p:tag name="KSO_WM_TEMPLATE_INDEX" val="20204411"/>
  <p:tag name="KSO_WM_UNIT_BK_DARK_LIGHT" val="2"/>
  <p:tag name="KSO_WM_UNIT_LAYERLEVEL" val="1"/>
  <p:tag name="KSO_WM_TAG_VERSION" val="1.0"/>
  <p:tag name="KSO_WM_BEAUTIFY_FLAG" val="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411_11*i*1"/>
  <p:tag name="KSO_WM_TEMPLATE_CATEGORY" val="custom"/>
  <p:tag name="KSO_WM_TEMPLATE_INDEX" val="20204411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411_11*i*2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3"/>
  <p:tag name="KSO_WM_UNIT_ID" val="custom20204411_11*i*3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4"/>
  <p:tag name="KSO_WM_UNIT_ID" val="custom20204411_11*i*4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5"/>
  <p:tag name="KSO_WM_UNIT_ID" val="custom20204411_11*i*5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411_11*i*2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3"/>
  <p:tag name="KSO_WM_UNIT_ID" val="custom20204411_11*i*3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4"/>
  <p:tag name="KSO_WM_UNIT_ID" val="custom20204411_11*i*4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5"/>
  <p:tag name="KSO_WM_UNIT_ID" val="custom20204411_11*i*5"/>
  <p:tag name="KSO_WM_TEMPLATE_CATEGORY" val="custom"/>
  <p:tag name="KSO_WM_TEMPLATE_INDEX" val="20204411"/>
  <p:tag name="KSO_WM_UNIT_LAYERLEVEL" val="1"/>
  <p:tag name="KSO_WM_TAG_VERSION" val="1.0"/>
  <p:tag name="KSO_WM_BEAUTIFY_FLAG" val="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SUBTYPE" val="h"/>
  <p:tag name="KSO_WM_UNIT_TYPE" val="i"/>
  <p:tag name="KSO_WM_UNIT_INDEX" val="6"/>
  <p:tag name="KSO_WM_UNIT_ID" val="custom20204411_11*i*6"/>
  <p:tag name="KSO_WM_TEMPLATE_CATEGORY" val="custom"/>
  <p:tag name="KSO_WM_TEMPLATE_INDEX" val="20204411"/>
  <p:tag name="KSO_WM_UNIT_BK_DARK_LIGHT" val="2"/>
  <p:tag name="KSO_WM_UNIT_LAYERLEVEL" val="1"/>
  <p:tag name="KSO_WM_TAG_VERSION" val="1.0"/>
  <p:tag name="KSO_WM_BEAUTIFY_FLAG" val="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411_11*i*1"/>
  <p:tag name="KSO_WM_TEMPLATE_CATEGORY" val="custom"/>
  <p:tag name="KSO_WM_TEMPLATE_INDEX" val="20204411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4838</Words>
  <Application>Microsoft Office PowerPoint</Application>
  <PresentationFormat>自定义</PresentationFormat>
  <Paragraphs>390</Paragraphs>
  <Slides>31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汉仪力量黑简</vt:lpstr>
      <vt:lpstr>Wingdings</vt:lpstr>
      <vt:lpstr>汉仪雅酷黑简</vt:lpstr>
      <vt:lpstr>Times New Roman</vt:lpstr>
      <vt:lpstr>汉仪雅酷黑 65W</vt:lpstr>
      <vt:lpstr>宋体</vt:lpstr>
      <vt:lpstr>Calibri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Joytude</cp:lastModifiedBy>
  <cp:revision>166</cp:revision>
  <dcterms:created xsi:type="dcterms:W3CDTF">2023-05-30T06:12:00Z</dcterms:created>
  <dcterms:modified xsi:type="dcterms:W3CDTF">2023-12-03T12:39:04Z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385D8311474145598CD6F82876D4C8DD_12</vt:lpwstr>
  </property>
  <property fmtid="{D5CDD505-2E9C-101B-9397-08002B2CF9AE}" pid="3" name="KSOProductBuildVer">
    <vt:lpwstr>2052-12.1.0.15374</vt:lpwstr>
  </property>
</Properties>
</file>